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0"/>
  </p:notesMasterIdLst>
  <p:sldIdLst>
    <p:sldId id="259" r:id="rId2"/>
    <p:sldId id="261" r:id="rId3"/>
    <p:sldId id="260" r:id="rId4"/>
    <p:sldId id="25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50" r:id="rId93"/>
    <p:sldId id="351" r:id="rId94"/>
    <p:sldId id="352" r:id="rId95"/>
    <p:sldId id="353" r:id="rId96"/>
    <p:sldId id="354" r:id="rId97"/>
    <p:sldId id="355" r:id="rId98"/>
    <p:sldId id="356" r:id="rId9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535C"/>
    <a:srgbClr val="B2700E"/>
  </p:clrMru>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710" autoAdjust="0"/>
  </p:normalViewPr>
  <p:slideViewPr>
    <p:cSldViewPr snapToGrid="0" snapToObjects="1">
      <p:cViewPr varScale="1">
        <p:scale>
          <a:sx n="121" d="100"/>
          <a:sy n="121" d="100"/>
        </p:scale>
        <p:origin x="-9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324"/>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858878-632E-4CBC-9D1B-ED6EE478B624}" type="datetimeFigureOut">
              <a:rPr lang="en-US" smtClean="0"/>
              <a:pPr/>
              <a:t>8/22/2011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9EBF5F-59DE-442E-9B2E-6D19387417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mtClean="0"/>
              <a:t>50% of spelling errors in this study of 150 children in TBE programs – grades k-3 could be accounted for by errors that are common to grade level – the other 50% are L1 influenced but I did not say L1 interference. Issue that we need to face is that Ebs’ writing may contain common errors PLUS L1 influenced and the combination makes the children look more limited as writers than they probably are.  </a:t>
            </a:r>
            <a:endParaRPr lang="en-US" smtClean="0"/>
          </a:p>
        </p:txBody>
      </p:sp>
      <p:sp>
        <p:nvSpPr>
          <p:cNvPr id="4" name="Slide Number Placeholder 3"/>
          <p:cNvSpPr>
            <a:spLocks noGrp="1"/>
          </p:cNvSpPr>
          <p:nvPr>
            <p:ph type="sldNum" sz="quarter" idx="10"/>
          </p:nvPr>
        </p:nvSpPr>
        <p:spPr/>
        <p:txBody>
          <a:bodyPr/>
          <a:lstStyle/>
          <a:p>
            <a:fld id="{079EBF5F-59DE-442E-9B2E-6D193874172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mtClean="0"/>
              <a:t>Read this child’s story (3</a:t>
            </a:r>
            <a:r>
              <a:rPr lang="en-US" baseline="30000" smtClean="0"/>
              <a:t>rd</a:t>
            </a:r>
            <a:r>
              <a:rPr lang="en-US" smtClean="0"/>
              <a:t> grade) – find 1-2 errors that could be attributed to L1 influence and 1 or 2 that represent ‘common’ to grade level – NOTE that the ideas are GREAT IF you can read them – NEED for teachers who know something about L2 to be reading and interpreting writing samples.</a:t>
            </a:r>
          </a:p>
          <a:p>
            <a:pPr eaLnBrk="1" hangingPunct="1">
              <a:spcBef>
                <a:spcPct val="0"/>
              </a:spcBef>
            </a:pPr>
            <a:r>
              <a:rPr lang="en-US" smtClean="0"/>
              <a:t>Common = becas, wen, debl, b and d reversal</a:t>
            </a:r>
          </a:p>
          <a:p>
            <a:pPr eaLnBrk="1" hangingPunct="1">
              <a:spcBef>
                <a:spcPct val="0"/>
              </a:spcBef>
            </a:pPr>
            <a:r>
              <a:rPr lang="en-US" smtClean="0"/>
              <a:t>L1 = hyposegmentation (latf (lot of). Tu – to, hoteles</a:t>
            </a:r>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mtClean="0"/>
              <a:t>Even in programs without L1 support!</a:t>
            </a:r>
            <a:endParaRPr lang="en-US" smtClean="0"/>
          </a:p>
        </p:txBody>
      </p:sp>
      <p:sp>
        <p:nvSpPr>
          <p:cNvPr id="4" name="Slide Number Placeholder 3"/>
          <p:cNvSpPr>
            <a:spLocks noGrp="1"/>
          </p:cNvSpPr>
          <p:nvPr>
            <p:ph type="sldNum" sz="quarter" idx="10"/>
          </p:nvPr>
        </p:nvSpPr>
        <p:spPr/>
        <p:txBody>
          <a:bodyPr/>
          <a:lstStyle/>
          <a:p>
            <a:fld id="{079EBF5F-59DE-442E-9B2E-6D193874172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mtClean="0"/>
              <a:t>2007 – studied code-switching behaviors in the writing of 200 children 1</a:t>
            </a:r>
            <a:r>
              <a:rPr lang="en-US" baseline="30000" smtClean="0"/>
              <a:t>st</a:t>
            </a:r>
            <a:r>
              <a:rPr lang="en-US" smtClean="0"/>
              <a:t>- 3</a:t>
            </a:r>
            <a:r>
              <a:rPr lang="en-US" baseline="30000" smtClean="0"/>
              <a:t>rd</a:t>
            </a:r>
            <a:r>
              <a:rPr lang="en-US" smtClean="0"/>
              <a:t> grade and we found that while code-switching was very prominent in their oral discourse – even when they were talking about what they were going to write, it rarely occurred in their writing UNLESS they were write in one language about something they had experienced in a different language (see above examples).</a:t>
            </a:r>
            <a:endParaRPr lang="en-US" smtClean="0"/>
          </a:p>
        </p:txBody>
      </p:sp>
      <p:sp>
        <p:nvSpPr>
          <p:cNvPr id="4" name="Slide Number Placeholder 3"/>
          <p:cNvSpPr>
            <a:spLocks noGrp="1"/>
          </p:cNvSpPr>
          <p:nvPr>
            <p:ph type="sldNum" sz="quarter" idx="10"/>
          </p:nvPr>
        </p:nvSpPr>
        <p:spPr/>
        <p:txBody>
          <a:bodyPr/>
          <a:lstStyle/>
          <a:p>
            <a:fld id="{079EBF5F-59DE-442E-9B2E-6D193874172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mtClean="0"/>
              <a:t>What we did not have in 1969 was a research base that told was what to do - we had plenty of stats that told us we were failing second language learners, particularly those who spoke Spanish - for example in 1970 Anderson &amp; Boyer released a report to the federal government saying that the average school completion rate for Mexican-Americans in Texas was the FOURTH grade - that was 1969 - in 2009 we have many of these same children dropping out of high school and reading at a 4th grade level.  HOWEVER, what we had in 1969 was a good idea about using native languages and cultures to teach Spanish speaking children but we did not have a research base - in 2009 we have quite a good research base that no one wants to know about.</a:t>
            </a:r>
            <a:endParaRPr lang="en-US" smtClean="0"/>
          </a:p>
        </p:txBody>
      </p:sp>
      <p:sp>
        <p:nvSpPr>
          <p:cNvPr id="4" name="Slide Number Placeholder 3"/>
          <p:cNvSpPr>
            <a:spLocks noGrp="1"/>
          </p:cNvSpPr>
          <p:nvPr>
            <p:ph type="sldNum" sz="quarter" idx="10"/>
          </p:nvPr>
        </p:nvSpPr>
        <p:spPr/>
        <p:txBody>
          <a:bodyPr/>
          <a:lstStyle/>
          <a:p>
            <a:fld id="{079EBF5F-59DE-442E-9B2E-6D193874172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mtClean="0"/>
              <a:t>The last slide is probably the most pertinent and yet I had to tell you!</a:t>
            </a:r>
            <a:endParaRPr lang="en-US" smtClean="0"/>
          </a:p>
        </p:txBody>
      </p:sp>
      <p:sp>
        <p:nvSpPr>
          <p:cNvPr id="4" name="Slide Number Placeholder 3"/>
          <p:cNvSpPr>
            <a:spLocks noGrp="1"/>
          </p:cNvSpPr>
          <p:nvPr>
            <p:ph type="sldNum" sz="quarter" idx="10"/>
          </p:nvPr>
        </p:nvSpPr>
        <p:spPr/>
        <p:txBody>
          <a:bodyPr/>
          <a:lstStyle/>
          <a:p>
            <a:fld id="{079EBF5F-59DE-442E-9B2E-6D193874172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mtClean="0"/>
              <a:t>What if we can’t do bilingual reading programs?</a:t>
            </a:r>
          </a:p>
          <a:p>
            <a:pPr eaLnBrk="1" hangingPunct="1">
              <a:spcBef>
                <a:spcPct val="0"/>
              </a:spcBef>
            </a:pPr>
            <a:r>
              <a:rPr lang="en-US" smtClean="0"/>
              <a:t>The research is pretty clear and again many of our school districts look like 1969 when we acted our of ignorance - in 2009 we can only say the research is on our side -</a:t>
            </a:r>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Please read this story – turn and talk to a neighbor about the main idea in the story – did you use English???? Please use French!!</a:t>
            </a:r>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Reading comprehension has to do with cultural schema not just language</a:t>
            </a:r>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mtClean="0"/>
              <a:t>What do you need to know culturally and linguistically???</a:t>
            </a:r>
            <a:endParaRPr lang="en-US" smtClean="0"/>
          </a:p>
        </p:txBody>
      </p:sp>
      <p:sp>
        <p:nvSpPr>
          <p:cNvPr id="4" name="Slide Number Placeholder 3"/>
          <p:cNvSpPr>
            <a:spLocks noGrp="1"/>
          </p:cNvSpPr>
          <p:nvPr>
            <p:ph type="sldNum" sz="quarter" idx="10"/>
          </p:nvPr>
        </p:nvSpPr>
        <p:spPr/>
        <p:txBody>
          <a:bodyPr/>
          <a:lstStyle/>
          <a:p>
            <a:fld id="{079EBF5F-59DE-442E-9B2E-6D193874172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Tamales, ponche, pozole, LOOK at the word Chrismas Supplies – what does it mean in the dominant culture?</a:t>
            </a:r>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mtClean="0"/>
              <a:t>The people who love the ‘good teaching is good teaching’ platitudes will like this</a:t>
            </a:r>
          </a:p>
          <a:p>
            <a:pPr eaLnBrk="1" hangingPunct="1"/>
            <a:r>
              <a:rPr lang="en-US" smtClean="0"/>
              <a:t>However in schools where the program is pull-out ESL, much of the above is likely NOT to be true</a:t>
            </a:r>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Manuel is in a school that is participating in Literacy Squared® research project.  Literacy squared in a bilingual intervention, 5 year longitudinal study - data are collected on all children in Span and English - the writing sample was gathered via a writing prompt - “If you could be someone else for a day who would you be?  Why would you want to be that person?” Manuel has been in the bilingual program since 2nd grade</a:t>
            </a:r>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mtClean="0"/>
              <a:t>I would say to you that in 1969 - Ebs would tell us that they were dumb or stupid because they did not know English - now their vocabulary is better they say they are unsatisfactory or partially proficient - but what have we gained???</a:t>
            </a:r>
            <a:endParaRPr lang="en-US" smtClean="0"/>
          </a:p>
        </p:txBody>
      </p:sp>
      <p:sp>
        <p:nvSpPr>
          <p:cNvPr id="4" name="Slide Number Placeholder 3"/>
          <p:cNvSpPr>
            <a:spLocks noGrp="1"/>
          </p:cNvSpPr>
          <p:nvPr>
            <p:ph type="sldNum" sz="quarter" idx="10"/>
          </p:nvPr>
        </p:nvSpPr>
        <p:spPr/>
        <p:txBody>
          <a:bodyPr/>
          <a:lstStyle/>
          <a:p>
            <a:fld id="{079EBF5F-59DE-442E-9B2E-6D1938741727}"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smtClean="0"/>
              <a:t>Contrary to 1969 we now are using ‘data’ to make instructional decisions - however at times we are using data to come to the same conclusions about kids like Manuel that we did in 1969.  Worse yet - Manuel in 2009 is just like Manuel in 1969 - he knows exactly where he is vis a vis his school’s expectations.</a:t>
            </a:r>
            <a:endParaRPr lang="en-US" b="1" smtClean="0"/>
          </a:p>
        </p:txBody>
      </p:sp>
      <p:sp>
        <p:nvSpPr>
          <p:cNvPr id="4" name="Slide Number Placeholder 3"/>
          <p:cNvSpPr>
            <a:spLocks noGrp="1"/>
          </p:cNvSpPr>
          <p:nvPr>
            <p:ph type="sldNum" sz="quarter" idx="10"/>
          </p:nvPr>
        </p:nvSpPr>
        <p:spPr/>
        <p:txBody>
          <a:bodyPr/>
          <a:lstStyle/>
          <a:p>
            <a:fld id="{079EBF5F-59DE-442E-9B2E-6D1938741727}"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Overall view that Manuel has no strengths in his written expression or skills - in fact he has been staffed into special education</a:t>
            </a:r>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mtClean="0"/>
              <a:t>Mostly word level analysis, mostly focused on spelling , large emphasis on language interference.  In short, in this analysis of Manuel, he is not skill less but is also not viewed as having many strengths in writing</a:t>
            </a:r>
          </a:p>
          <a:p>
            <a:pPr eaLnBrk="1" hangingPunct="1"/>
            <a:endParaRPr lang="en-US" smtClean="0"/>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This view gives Manuel a little more credit for what he can do in writing however it is still fairly deficit in its orientation and still misunderestimates Manuel</a:t>
            </a:r>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mtClean="0"/>
              <a:t>Reading Manuel’s writing sample to get a picture first of all of WHAT he is trying to communicate.  He writing shows strong voice, he can express himself in complete thoughts, he uses sophisticated phrases and vocabulary for a child of 10 (e.g. I got smarter as the year went by but right now I am back where I was all over again.  I haven’t told a soul.).  His spelling errors are not Spanish interference but utilization of multiple strategies from both languages (Hwan Karlos - Hw from English and an from Spanish;  Karlos - k from English. He is quite aware of his status in the school, he is an underachieving child, in an underachieving school in an underachieving district - the walls in the school are lined with data to drive that point home to Manuel.</a:t>
            </a:r>
          </a:p>
          <a:p>
            <a:pPr eaLnBrk="1" hangingPunct="1"/>
            <a:endParaRPr lang="en-US" smtClean="0"/>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All things considered not a pretty picture, for Manuel, his school or his school district and it is in these contexts that the majority of Bilingual Learners particularly those for whom Spanish is their first language live and attend school.  You have all seen data such as these but I use them as a back-drop to examine the misunderestimation of Manuel and to suggest to you that sadly - not that much has changed since 1969. I offer 3 interpretations for Manuel’s writing - MANUEL the unreadable, Manuel the Language is a Problem and is interfering and Manuel the Emerging Bilingual</a:t>
            </a:r>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mtClean="0"/>
              <a:t>You decide if the past 9 years represent progress from 1969</a:t>
            </a:r>
            <a:endParaRPr lang="en-US" smtClean="0"/>
          </a:p>
        </p:txBody>
      </p:sp>
      <p:sp>
        <p:nvSpPr>
          <p:cNvPr id="4" name="Slide Number Placeholder 3"/>
          <p:cNvSpPr>
            <a:spLocks noGrp="1"/>
          </p:cNvSpPr>
          <p:nvPr>
            <p:ph type="sldNum" sz="quarter" idx="10"/>
          </p:nvPr>
        </p:nvSpPr>
        <p:spPr/>
        <p:txBody>
          <a:bodyPr/>
          <a:lstStyle/>
          <a:p>
            <a:fld id="{079EBF5F-59DE-442E-9B2E-6D1938741727}"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mtClean="0"/>
              <a:t>Change your eating habits – HECK NO </a:t>
            </a:r>
          </a:p>
          <a:p>
            <a:pPr eaLnBrk="1" hangingPunct="1"/>
            <a:r>
              <a:rPr lang="en-US" smtClean="0"/>
              <a:t>Exercise – HECK NO</a:t>
            </a:r>
          </a:p>
          <a:p>
            <a:pPr eaLnBrk="1" hangingPunct="1"/>
            <a:r>
              <a:rPr lang="en-US" smtClean="0"/>
              <a:t>Teach English quickly – not WELL – Jenny Craig, Weight Watchers, South Beach, Dr. Atkins – Avenues, On our Way to English, IDEA Kit</a:t>
            </a:r>
          </a:p>
          <a:p>
            <a:pPr eaLnBrk="1" hangingPunct="1"/>
            <a:r>
              <a:rPr lang="en-US" smtClean="0"/>
              <a:t>Someone to blame - parents</a:t>
            </a:r>
          </a:p>
          <a:p>
            <a:pPr eaLnBrk="1" hangingPunct="1"/>
            <a:endParaRPr lang="en-US" smtClean="0"/>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We encourage future teachers to go into ‘hard to staff schools’ to teach ‘hard to teach’ students – this is in TEACHER EDUCATION – we encourage them to fight the good fight and work with ‘those kids’  - we tell them it’s a struggle but we have to work for social justice – we do NOT tell them it is an honor and a privlee to work with Mexican and other kids who have been taught to respect teachers and schools – we then send these 21 year olds out to schools to teach and they see the student on the next slide</a:t>
            </a:r>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Oh MY GOD – they were right in teacher ed – then they go to their first faculty meeting where the principals and veteran teachers reinforce what they learned in teacher ed – this is a ’tough’ school – we are ‘underperforming’ – we could apply for a federal grant BUT if we do that we have to fire the principal and ½ of the teachers – GOOD LUCK – teachers don’t last long here – our drop out rate is 50% - BUT we have ZERO TOLERANCE.  You are not taught in teacher education to RESPECT or LOVE the students – You are taught to FEAR them and you buy into ZERO TOLERANCE – even as you teach to higher standards – for example “Dickens Christmas Carol”  </a:t>
            </a:r>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mtClean="0"/>
              <a:t>I would like to talk about in the next few minutes what are now believed to be very normal bilingual behaviors for which we make very bad judgments when it comes to educating them.</a:t>
            </a:r>
            <a:endParaRPr lang="en-US" smtClean="0"/>
          </a:p>
        </p:txBody>
      </p:sp>
      <p:sp>
        <p:nvSpPr>
          <p:cNvPr id="4" name="Slide Number Placeholder 3"/>
          <p:cNvSpPr>
            <a:spLocks noGrp="1"/>
          </p:cNvSpPr>
          <p:nvPr>
            <p:ph type="sldNum" sz="quarter" idx="10"/>
          </p:nvPr>
        </p:nvSpPr>
        <p:spPr/>
        <p:txBody>
          <a:bodyPr/>
          <a:lstStyle/>
          <a:p>
            <a:fld id="{079EBF5F-59DE-442E-9B2E-6D1938741727}"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mtClean="0"/>
              <a:t>This is why you need to know and communicate with Juan Sepulveda, Thelma Melendez de Santa Ana, Barbara Medina and the Office for Civil Rights - the time is ripe for us to change - this is 2009 and NOT 1969 we have to do it!</a:t>
            </a:r>
          </a:p>
          <a:p>
            <a:pPr eaLnBrk="1" hangingPunct="1"/>
            <a:r>
              <a:rPr lang="en-US" smtClean="0"/>
              <a:t>Enough of one size fits all reading programs, millions of dollars on Prof Dev. That is meant for mono English kids with trainers who say ,’good teaching is good teaching.’ ENOUGH of school leaders who know nothing about 2nd language learning AND enough of policies that punish children and teachers</a:t>
            </a:r>
          </a:p>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EBF5F-59DE-442E-9B2E-6D1938741727}" type="slidenum">
              <a:rPr lang="en-US" smtClean="0"/>
              <a:pPr/>
              <a:t>98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F1F1C3-0C5B-4863-81BC-8E7410C1D522}" type="datetimeFigureOut">
              <a:rPr lang="en-US"/>
              <a:pPr>
                <a:defRPr/>
              </a:pPr>
              <a:t>8/22/2011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BC31F5-EA38-40C9-BEB4-2D7C6B4969E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E3B210-E4DD-4564-A357-37A2EECEA317}" type="datetimeFigureOut">
              <a:rPr lang="en-US"/>
              <a:pPr>
                <a:defRPr/>
              </a:pPr>
              <a:t>8/22/2011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EA642A-CCEC-4A49-B9E0-930E7CC82E2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FA5C65-219F-4FA1-AA6A-D85AE655EE0D}" type="datetimeFigureOut">
              <a:rPr lang="en-US"/>
              <a:pPr>
                <a:defRPr/>
              </a:pPr>
              <a:t>8/22/2011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D39CB3-297B-410E-9D66-2A4B006439F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4BE67B-7CFF-4D62-9A0F-24A2BA4A9FD9}" type="datetimeFigureOut">
              <a:rPr lang="en-US"/>
              <a:pPr>
                <a:defRPr/>
              </a:pPr>
              <a:t>8/22/2011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BD3AAB-F46E-4B05-A86B-6A408DD158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F6602E7-4237-4B55-BEEE-218D49C305D6}" type="datetimeFigureOut">
              <a:rPr lang="en-US"/>
              <a:pPr>
                <a:defRPr/>
              </a:pPr>
              <a:t>8/22/2011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D1C7A4-5CE7-492B-BD4D-31C21F6A6D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F18669-78A0-4D72-B6B9-B4E26CBB549C}" type="datetimeFigureOut">
              <a:rPr lang="en-US"/>
              <a:pPr>
                <a:defRPr/>
              </a:pPr>
              <a:t>8/22/2011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E5361C-C98A-43AC-9508-B91AA186DA0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BBB8CF7-A27F-457E-ADB9-160D65049F01}" type="datetimeFigureOut">
              <a:rPr lang="en-US"/>
              <a:pPr>
                <a:defRPr/>
              </a:pPr>
              <a:t>8/22/2011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65D38F6-F056-44E5-80DA-218A35F9D5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1C10EE-4A04-48E0-972D-6DBC2548D75F}" type="datetimeFigureOut">
              <a:rPr lang="en-US"/>
              <a:pPr>
                <a:defRPr/>
              </a:pPr>
              <a:t>8/22/2011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89308A-C8BB-4E56-BD75-970F043CCFE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48DBBA-1035-491F-91C1-83A4A21739F8}" type="datetimeFigureOut">
              <a:rPr lang="en-US"/>
              <a:pPr>
                <a:defRPr/>
              </a:pPr>
              <a:t>8/22/2011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A334A9-46B9-4AD5-8098-BF1D2D02D6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3C3A69-5D92-4401-991F-4E7A1C61C80B}" type="datetimeFigureOut">
              <a:rPr lang="en-US"/>
              <a:pPr>
                <a:defRPr/>
              </a:pPr>
              <a:t>8/22/2011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A0F420-CCB2-4F06-B226-948684ADE9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62F3E3-9793-4AE1-879E-34C0FFB9074D}" type="datetimeFigureOut">
              <a:rPr lang="en-US"/>
              <a:pPr>
                <a:defRPr/>
              </a:pPr>
              <a:t>8/22/2011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A2EE3D-8A03-4799-97A7-17E821D863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4769816-EAEF-48C3-9F8A-AFB5307CDC60}" type="datetimeFigureOut">
              <a:rPr lang="en-US"/>
              <a:pPr>
                <a:defRPr/>
              </a:pPr>
              <a:t>8/22/2011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ED8EC7E-9A5F-453C-B23A-7FFF3406B1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WA.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WA.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WA.OR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WA.OR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WA.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WA.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WA.OR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WA.ORG"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WA.ORG"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WA.ORG"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Title 1"/>
          <p:cNvSpPr txBox="1">
            <a:spLocks/>
          </p:cNvSpPr>
          <p:nvPr/>
        </p:nvSpPr>
        <p:spPr bwMode="auto">
          <a:xfrm>
            <a:off x="216976" y="1447800"/>
            <a:ext cx="5168685" cy="20315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4000" b="1" smtClean="0">
                <a:solidFill>
                  <a:srgbClr val="71535C"/>
                </a:solidFill>
              </a:rPr>
              <a:t>The “New Normal”:  Simultaneous Bilingualism</a:t>
            </a:r>
          </a:p>
        </p:txBody>
      </p:sp>
      <p:sp>
        <p:nvSpPr>
          <p:cNvPr id="8" name="Subtitle 2"/>
          <p:cNvSpPr txBox="1">
            <a:spLocks/>
          </p:cNvSpPr>
          <p:nvPr/>
        </p:nvSpPr>
        <p:spPr bwMode="auto">
          <a:xfrm>
            <a:off x="1243739" y="3810001"/>
            <a:ext cx="3115158" cy="1521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lvl="0" indent="-342900" algn="ctr">
              <a:spcBef>
                <a:spcPct val="20000"/>
              </a:spcBef>
              <a:defRPr/>
            </a:pPr>
            <a:r>
              <a:rPr lang="en-US" smtClean="0">
                <a:solidFill>
                  <a:srgbClr val="71535C"/>
                </a:solidFill>
                <a:latin typeface="+mn-lt"/>
              </a:rPr>
              <a:t>Kathy Escamilla, Ph.D.</a:t>
            </a:r>
          </a:p>
          <a:p>
            <a:pPr marL="342900" lvl="0" indent="-342900" algn="ctr">
              <a:spcBef>
                <a:spcPct val="20000"/>
              </a:spcBef>
              <a:defRPr/>
            </a:pPr>
            <a:r>
              <a:rPr lang="en-US" smtClean="0">
                <a:solidFill>
                  <a:srgbClr val="71535C"/>
                </a:solidFill>
                <a:latin typeface="+mn-lt"/>
              </a:rPr>
              <a:t>University of Colorado, Boulder</a:t>
            </a:r>
          </a:p>
          <a:p>
            <a:pPr marL="342900" lvl="0" indent="-342900" algn="ctr">
              <a:spcBef>
                <a:spcPct val="20000"/>
              </a:spcBef>
              <a:defRPr/>
            </a:pPr>
            <a:r>
              <a:rPr lang="en-US" smtClean="0">
                <a:solidFill>
                  <a:srgbClr val="71535C"/>
                </a:solidFill>
                <a:latin typeface="+mn-lt"/>
              </a:rPr>
              <a:t>WABE 2010</a:t>
            </a:r>
          </a:p>
        </p:txBody>
      </p:sp>
      <p:sp>
        <p:nvSpPr>
          <p:cNvPr id="9" name="Rectangle 8"/>
          <p:cNvSpPr/>
          <p:nvPr/>
        </p:nvSpPr>
        <p:spPr>
          <a:xfrm>
            <a:off x="0" y="6248400"/>
            <a:ext cx="9144000" cy="609600"/>
          </a:xfrm>
          <a:prstGeom prst="rect">
            <a:avLst/>
          </a:prstGeom>
          <a:solidFill>
            <a:srgbClr val="B2700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0" name="Picture 9" descr="Final logo-2C-188.png"/>
          <p:cNvPicPr>
            <a:picLocks noChangeAspect="1"/>
          </p:cNvPicPr>
          <p:nvPr/>
        </p:nvPicPr>
        <p:blipFill>
          <a:blip r:embed="rId4" cstate="print"/>
          <a:stretch>
            <a:fillRect/>
          </a:stretch>
        </p:blipFill>
        <p:spPr>
          <a:xfrm>
            <a:off x="1948534" y="154067"/>
            <a:ext cx="1519592" cy="574702"/>
          </a:xfrm>
          <a:prstGeom prst="rect">
            <a:avLst/>
          </a:prstGeom>
        </p:spPr>
      </p:pic>
      <p:pic>
        <p:nvPicPr>
          <p:cNvPr id="11" name="Picture 10" descr="rgb grousemont found logo.jpg"/>
          <p:cNvPicPr>
            <a:picLocks noChangeAspect="1"/>
          </p:cNvPicPr>
          <p:nvPr/>
        </p:nvPicPr>
        <p:blipFill>
          <a:blip r:embed="rId5" cstate="print"/>
          <a:stretch>
            <a:fillRect/>
          </a:stretch>
        </p:blipFill>
        <p:spPr>
          <a:xfrm>
            <a:off x="2295662" y="6324600"/>
            <a:ext cx="1011312" cy="458618"/>
          </a:xfrm>
          <a:prstGeom prst="rect">
            <a:avLst/>
          </a:prstGeom>
        </p:spPr>
      </p:pic>
      <p:sp>
        <p:nvSpPr>
          <p:cNvPr id="12" name="Subtitle 2"/>
          <p:cNvSpPr txBox="1">
            <a:spLocks/>
          </p:cNvSpPr>
          <p:nvPr/>
        </p:nvSpPr>
        <p:spPr>
          <a:xfrm>
            <a:off x="3209439" y="6400800"/>
            <a:ext cx="3733800" cy="304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smtClean="0">
                <a:ln>
                  <a:noFill/>
                </a:ln>
                <a:solidFill>
                  <a:srgbClr val="71535C"/>
                </a:solidFill>
                <a:effectLst/>
                <a:uLnTx/>
                <a:uFillTx/>
                <a:latin typeface="+mn-lt"/>
                <a:ea typeface="+mn-ea"/>
                <a:cs typeface="+mn-cs"/>
              </a:rPr>
              <a:t>These materials funded by the Grousemont</a:t>
            </a:r>
            <a:r>
              <a:rPr kumimoji="0" lang="en-US" sz="1100" b="0" i="0" u="none" strike="noStrike" kern="1200" cap="none" spc="0" normalizeH="0" noProof="0" smtClean="0">
                <a:ln>
                  <a:noFill/>
                </a:ln>
                <a:solidFill>
                  <a:srgbClr val="71535C"/>
                </a:solidFill>
                <a:effectLst/>
                <a:uLnTx/>
                <a:uFillTx/>
                <a:latin typeface="+mn-lt"/>
                <a:ea typeface="+mn-ea"/>
                <a:cs typeface="+mn-cs"/>
              </a:rPr>
              <a:t> Foundation.</a:t>
            </a:r>
            <a:endParaRPr kumimoji="0" lang="en-US" sz="1100" b="0" i="0" u="none" strike="noStrike" kern="1200" cap="none" spc="0" normalizeH="0" baseline="0" noProof="0">
              <a:ln>
                <a:noFill/>
              </a:ln>
              <a:solidFill>
                <a:srgbClr val="71535C"/>
              </a:solidFill>
              <a:effectLst/>
              <a:uLnTx/>
              <a:uFillTx/>
              <a:latin typeface="+mn-lt"/>
              <a:ea typeface="+mn-ea"/>
              <a:cs typeface="+mn-cs"/>
            </a:endParaRPr>
          </a:p>
        </p:txBody>
      </p:sp>
      <p:sp>
        <p:nvSpPr>
          <p:cNvPr id="13" name="Subtitle 2"/>
          <p:cNvSpPr txBox="1">
            <a:spLocks/>
          </p:cNvSpPr>
          <p:nvPr/>
        </p:nvSpPr>
        <p:spPr>
          <a:xfrm>
            <a:off x="3468125" y="533400"/>
            <a:ext cx="5695487" cy="457200"/>
          </a:xfrm>
          <a:prstGeom prst="rect">
            <a:avLst/>
          </a:prstGeom>
        </p:spPr>
        <p:txBody>
          <a:bodyPr vert="horz" lIns="91440" tIns="45720" rIns="91440" bIns="45720" rtlCol="0">
            <a:noAutofit/>
          </a:bodyPr>
          <a:lstStyle/>
          <a:p>
            <a:pPr>
              <a:spcBef>
                <a:spcPts val="600"/>
              </a:spcBef>
            </a:pPr>
            <a:r>
              <a:rPr lang="en-US" sz="1100" smtClean="0">
                <a:solidFill>
                  <a:srgbClr val="71535C"/>
                </a:solidFill>
                <a:latin typeface="+mj-lt"/>
              </a:rPr>
              <a:t>CENTER FOR STRENGTHENING THE TEACHING PROFESSION • 253-752-2082 • www.cstp-wa.org </a:t>
            </a:r>
            <a:endParaRPr lang="en-US" sz="1100" smtClean="0">
              <a:solidFill>
                <a:srgbClr val="71535C"/>
              </a:solidFill>
              <a:latin typeface="+mj-lt"/>
              <a:hlinkClick r:id="rId3"/>
            </a:endParaRPr>
          </a:p>
        </p:txBody>
      </p:sp>
      <p:pic>
        <p:nvPicPr>
          <p:cNvPr id="15" name="Picture 14" descr="adj sm cr rgb 76754190.png"/>
          <p:cNvPicPr>
            <a:picLocks noChangeAspect="1"/>
          </p:cNvPicPr>
          <p:nvPr/>
        </p:nvPicPr>
        <p:blipFill>
          <a:blip r:embed="rId6"/>
          <a:stretch>
            <a:fillRect/>
          </a:stretch>
        </p:blipFill>
        <p:spPr>
          <a:xfrm>
            <a:off x="4401520" y="952118"/>
            <a:ext cx="4762092" cy="52200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Cross-language processing</a:t>
            </a:r>
          </a:p>
        </p:txBody>
      </p:sp>
      <p:sp>
        <p:nvSpPr>
          <p:cNvPr id="10" name="Content Placeholder 2"/>
          <p:cNvSpPr>
            <a:spLocks noGrp="1"/>
          </p:cNvSpPr>
          <p:nvPr>
            <p:ph idx="1"/>
          </p:nvPr>
        </p:nvSpPr>
        <p:spPr>
          <a:xfrm>
            <a:off x="457200" y="1379349"/>
            <a:ext cx="8229600" cy="4430107"/>
          </a:xfrm>
        </p:spPr>
        <p:txBody>
          <a:bodyPr/>
          <a:lstStyle/>
          <a:p>
            <a:pPr>
              <a:spcBef>
                <a:spcPts val="600"/>
              </a:spcBef>
            </a:pPr>
            <a:r>
              <a:rPr lang="en-US" sz="2600" smtClean="0"/>
              <a:t>Thinking in L1 and Producing in L2 </a:t>
            </a:r>
          </a:p>
          <a:p>
            <a:pPr>
              <a:spcBef>
                <a:spcPts val="600"/>
              </a:spcBef>
            </a:pPr>
            <a:r>
              <a:rPr lang="en-US" sz="2600" smtClean="0"/>
              <a:t>Happens with BOTH simultaneous and sequential bilinguals</a:t>
            </a:r>
          </a:p>
          <a:p>
            <a:pPr>
              <a:spcBef>
                <a:spcPts val="600"/>
              </a:spcBef>
            </a:pPr>
            <a:r>
              <a:rPr lang="en-US" sz="2600" smtClean="0"/>
              <a:t>Processing in one’s L2 is slower than in one’s native stronger language</a:t>
            </a:r>
          </a:p>
          <a:p>
            <a:pPr>
              <a:spcBef>
                <a:spcPts val="600"/>
              </a:spcBef>
            </a:pPr>
            <a:r>
              <a:rPr lang="en-US" sz="2600" smtClean="0"/>
              <a:t>This is seen as evidence that children are ‘slow’ when in fact they are doing cross-language processing</a:t>
            </a:r>
          </a:p>
          <a:p>
            <a:pPr>
              <a:spcBef>
                <a:spcPts val="600"/>
              </a:spcBef>
            </a:pPr>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srcRect/>
          <a:stretch>
            <a:fillRect/>
          </a:stretch>
        </p:blipFill>
        <p:spPr bwMode="auto">
          <a:xfrm>
            <a:off x="1420072" y="838200"/>
            <a:ext cx="6352328" cy="5356360"/>
          </a:xfrm>
          <a:prstGeom prst="rect">
            <a:avLst/>
          </a:prstGeom>
          <a:noFill/>
          <a:ln w="9525">
            <a:noFill/>
            <a:miter lim="800000"/>
            <a:headEnd/>
            <a:tailEnd/>
          </a:ln>
        </p:spPr>
      </p:pic>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4"/>
            </a:endParaRPr>
          </a:p>
        </p:txBody>
      </p:sp>
      <p:pic>
        <p:nvPicPr>
          <p:cNvPr id="8" name="Picture 7" descr="Final logo-2C-188.png"/>
          <p:cNvPicPr>
            <a:picLocks noChangeAspect="1"/>
          </p:cNvPicPr>
          <p:nvPr/>
        </p:nvPicPr>
        <p:blipFill>
          <a:blip r:embed="rId5" cstate="print"/>
          <a:stretch>
            <a:fillRect/>
          </a:stretch>
        </p:blipFill>
        <p:spPr>
          <a:xfrm>
            <a:off x="7772400" y="6324600"/>
            <a:ext cx="1125440" cy="425636"/>
          </a:xfrm>
          <a:prstGeom prst="rect">
            <a:avLst/>
          </a:prstGeom>
        </p:spPr>
      </p:pic>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srcRect t="2677" b="2382"/>
          <a:stretch>
            <a:fillRect/>
          </a:stretch>
        </p:blipFill>
        <p:spPr bwMode="auto">
          <a:xfrm>
            <a:off x="1619722" y="835892"/>
            <a:ext cx="5904556" cy="5367304"/>
          </a:xfrm>
          <a:prstGeom prst="rect">
            <a:avLst/>
          </a:prstGeom>
          <a:noFill/>
          <a:ln w="9525">
            <a:noFill/>
            <a:miter lim="800000"/>
            <a:headEnd/>
            <a:tailEnd/>
          </a:ln>
        </p:spPr>
      </p:pic>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4"/>
            </a:endParaRPr>
          </a:p>
        </p:txBody>
      </p:sp>
      <p:pic>
        <p:nvPicPr>
          <p:cNvPr id="7" name="Picture 6" descr="Final logo-2C-188.png"/>
          <p:cNvPicPr>
            <a:picLocks noChangeAspect="1"/>
          </p:cNvPicPr>
          <p:nvPr/>
        </p:nvPicPr>
        <p:blipFill>
          <a:blip r:embed="rId5" cstate="print"/>
          <a:stretch>
            <a:fillRect/>
          </a:stretch>
        </p:blipFill>
        <p:spPr>
          <a:xfrm>
            <a:off x="7772400" y="6324600"/>
            <a:ext cx="1125440" cy="425636"/>
          </a:xfrm>
          <a:prstGeom prst="rect">
            <a:avLst/>
          </a:prstGeom>
        </p:spPr>
      </p:pic>
      <p:sp>
        <p:nvSpPr>
          <p:cNvPr id="9" name="Rectangle 8"/>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Interference</a:t>
            </a:r>
          </a:p>
        </p:txBody>
      </p:sp>
      <p:sp>
        <p:nvSpPr>
          <p:cNvPr id="10" name="Content Placeholder 2"/>
          <p:cNvSpPr>
            <a:spLocks noGrp="1"/>
          </p:cNvSpPr>
          <p:nvPr>
            <p:ph idx="1"/>
          </p:nvPr>
        </p:nvSpPr>
        <p:spPr>
          <a:xfrm>
            <a:off x="457200" y="1379349"/>
            <a:ext cx="8229600" cy="4430107"/>
          </a:xfrm>
        </p:spPr>
        <p:txBody>
          <a:bodyPr/>
          <a:lstStyle/>
          <a:p>
            <a:pPr marL="0" indent="0">
              <a:lnSpc>
                <a:spcPts val="3400"/>
              </a:lnSpc>
              <a:buNone/>
            </a:pPr>
            <a:r>
              <a:rPr lang="en-US" sz="2800" smtClean="0"/>
              <a:t>Occurs in 2nd language acquisition when vocabulary or syntax patterns from a learner’s first language cause errors in second language performance.  The term is used largely in the United States and decreasingly in the rest of the world because of its negative and derogatory connotations (Encyclopedia of Bilingualism).</a:t>
            </a:r>
          </a:p>
          <a:p>
            <a:pPr marL="0" indent="0">
              <a:lnSpc>
                <a:spcPts val="3400"/>
              </a:lnSpc>
              <a:spcBef>
                <a:spcPts val="600"/>
              </a:spcBef>
              <a:buNone/>
            </a:pPr>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Interlanguage</a:t>
            </a:r>
          </a:p>
        </p:txBody>
      </p:sp>
      <p:sp>
        <p:nvSpPr>
          <p:cNvPr id="10" name="Content Placeholder 2"/>
          <p:cNvSpPr>
            <a:spLocks noGrp="1"/>
          </p:cNvSpPr>
          <p:nvPr>
            <p:ph idx="1"/>
          </p:nvPr>
        </p:nvSpPr>
        <p:spPr>
          <a:xfrm>
            <a:off x="457200" y="1379349"/>
            <a:ext cx="8229600" cy="4430107"/>
          </a:xfrm>
        </p:spPr>
        <p:txBody>
          <a:bodyPr/>
          <a:lstStyle/>
          <a:p>
            <a:pPr>
              <a:lnSpc>
                <a:spcPct val="90000"/>
              </a:lnSpc>
            </a:pPr>
            <a:r>
              <a:rPr lang="en-US" sz="2800" smtClean="0"/>
              <a:t>Interlanguage</a:t>
            </a:r>
          </a:p>
          <a:p>
            <a:pPr indent="0">
              <a:lnSpc>
                <a:spcPts val="3200"/>
              </a:lnSpc>
              <a:spcBef>
                <a:spcPts val="600"/>
              </a:spcBef>
              <a:buNone/>
            </a:pPr>
            <a:r>
              <a:rPr lang="en-US" sz="2800" smtClean="0"/>
              <a:t>An intermediate form of language used by second language learners in the process of learning a language. Interlanguage contains some transfers of borrowing from the first language, and is an approximate system with regard to grammar and communicating meaning. (Encyclopedia of Bilingualism).</a:t>
            </a:r>
          </a:p>
          <a:p>
            <a:pPr>
              <a:lnSpc>
                <a:spcPct val="90000"/>
              </a:lnSpc>
            </a:pPr>
            <a:r>
              <a:rPr lang="en-US" sz="2800" smtClean="0"/>
              <a:t>Interlanguage = L1 is a Scaffold</a:t>
            </a:r>
          </a:p>
          <a:p>
            <a:pPr>
              <a:lnSpc>
                <a:spcPct val="90000"/>
              </a:lnSpc>
            </a:pPr>
            <a:r>
              <a:rPr lang="en-US" sz="2800" smtClean="0"/>
              <a:t>Interference = L1 is a Barrier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Interference or Interlangauge?</a:t>
            </a:r>
          </a:p>
        </p:txBody>
      </p:sp>
      <p:sp>
        <p:nvSpPr>
          <p:cNvPr id="10" name="Content Placeholder 2"/>
          <p:cNvSpPr>
            <a:spLocks noGrp="1"/>
          </p:cNvSpPr>
          <p:nvPr>
            <p:ph idx="1"/>
          </p:nvPr>
        </p:nvSpPr>
        <p:spPr>
          <a:xfrm>
            <a:off x="457200" y="1379349"/>
            <a:ext cx="8229600" cy="4430107"/>
          </a:xfrm>
        </p:spPr>
        <p:txBody>
          <a:bodyPr/>
          <a:lstStyle/>
          <a:p>
            <a:pPr>
              <a:lnSpc>
                <a:spcPts val="3200"/>
              </a:lnSpc>
              <a:spcBef>
                <a:spcPts val="600"/>
              </a:spcBef>
            </a:pPr>
            <a:r>
              <a:rPr lang="en-US" sz="2800" smtClean="0"/>
              <a:t>Este es </a:t>
            </a:r>
            <a:r>
              <a:rPr lang="en-US" sz="2800" u="sng" smtClean="0"/>
              <a:t>red</a:t>
            </a:r>
            <a:r>
              <a:rPr lang="en-US" sz="2800" smtClean="0"/>
              <a:t>, ¿verdad </a:t>
            </a:r>
            <a:r>
              <a:rPr lang="en-US" sz="2800" u="sng" smtClean="0"/>
              <a:t>teacher?</a:t>
            </a:r>
          </a:p>
          <a:p>
            <a:pPr>
              <a:lnSpc>
                <a:spcPts val="3200"/>
              </a:lnSpc>
              <a:spcBef>
                <a:spcPts val="600"/>
              </a:spcBef>
            </a:pPr>
            <a:r>
              <a:rPr lang="en-US" sz="2800" smtClean="0"/>
              <a:t>Kimberly está es </a:t>
            </a:r>
            <a:r>
              <a:rPr lang="en-US" sz="2800" u="sng" smtClean="0"/>
              <a:t>eskipeando</a:t>
            </a:r>
            <a:r>
              <a:rPr lang="en-US" sz="2800" smtClean="0"/>
              <a:t>.</a:t>
            </a:r>
          </a:p>
          <a:p>
            <a:pPr>
              <a:lnSpc>
                <a:spcPts val="3200"/>
              </a:lnSpc>
              <a:spcBef>
                <a:spcPts val="600"/>
              </a:spcBef>
            </a:pPr>
            <a:r>
              <a:rPr lang="en-US" sz="2800" smtClean="0"/>
              <a:t>Guardé mi </a:t>
            </a:r>
            <a:r>
              <a:rPr lang="en-US" sz="2800" u="sng" smtClean="0"/>
              <a:t>game boy</a:t>
            </a:r>
            <a:r>
              <a:rPr lang="en-US" sz="2800" smtClean="0"/>
              <a:t> en mi </a:t>
            </a:r>
            <a:r>
              <a:rPr lang="en-US" sz="2800" u="sng" smtClean="0"/>
              <a:t>cubby</a:t>
            </a:r>
            <a:r>
              <a:rPr lang="en-US" sz="2800" smtClean="0"/>
              <a:t>.</a:t>
            </a:r>
          </a:p>
          <a:p>
            <a:pPr>
              <a:lnSpc>
                <a:spcPts val="3200"/>
              </a:lnSpc>
              <a:spcBef>
                <a:spcPts val="600"/>
              </a:spcBef>
            </a:pPr>
            <a:r>
              <a:rPr lang="en-US" sz="2800" u="sng" smtClean="0"/>
              <a:t>Let’s go</a:t>
            </a:r>
            <a:r>
              <a:rPr lang="en-US" sz="2800" smtClean="0"/>
              <a:t>.  Vámonos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A New Analysis</a:t>
            </a:r>
          </a:p>
        </p:txBody>
      </p:sp>
      <p:sp>
        <p:nvSpPr>
          <p:cNvPr id="12" name="Content Placeholder 5"/>
          <p:cNvSpPr txBox="1">
            <a:spLocks/>
          </p:cNvSpPr>
          <p:nvPr/>
        </p:nvSpPr>
        <p:spPr bwMode="auto">
          <a:xfrm>
            <a:off x="503695" y="1351286"/>
            <a:ext cx="4460921" cy="46698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tabLst/>
              <a:defRPr/>
            </a:pPr>
            <a:r>
              <a:rPr kumimoji="0" lang="en-US" sz="2800" b="1" i="0" strike="noStrike" kern="1200" cap="none" spc="0" normalizeH="0" baseline="0" noProof="0" smtClean="0">
                <a:ln>
                  <a:noFill/>
                </a:ln>
                <a:solidFill>
                  <a:schemeClr val="tx1"/>
                </a:solidFill>
                <a:effectLst/>
                <a:uLnTx/>
                <a:uFillTx/>
                <a:latin typeface="+mn-lt"/>
                <a:ea typeface="+mn-ea"/>
                <a:cs typeface="+mn-cs"/>
              </a:rPr>
              <a:t>Interference</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Tex-Mex</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No clear L1 dominance</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Semilingual</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Spanglish</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Cross-language</a:t>
            </a:r>
            <a:r>
              <a:rPr kumimoji="0" lang="en-US" sz="2800" i="0" u="none" strike="noStrike" kern="1200" cap="none" spc="0" normalizeH="0" noProof="0" smtClean="0">
                <a:ln>
                  <a:noFill/>
                </a:ln>
                <a:solidFill>
                  <a:schemeClr val="tx1"/>
                </a:solidFill>
                <a:effectLst/>
                <a:uLnTx/>
                <a:uFillTx/>
                <a:latin typeface="+mn-lt"/>
                <a:ea typeface="+mn-ea"/>
                <a:cs typeface="+mn-cs"/>
              </a:rPr>
              <a:t> </a:t>
            </a:r>
            <a:r>
              <a:rPr kumimoji="0" lang="en-US" sz="2800" i="0" u="none" strike="noStrike" kern="1200" cap="none" spc="0" normalizeH="0" baseline="0" noProof="0" smtClean="0">
                <a:ln>
                  <a:noFill/>
                </a:ln>
                <a:solidFill>
                  <a:schemeClr val="tx1"/>
                </a:solidFill>
                <a:effectLst/>
                <a:uLnTx/>
                <a:uFillTx/>
                <a:latin typeface="+mn-lt"/>
                <a:ea typeface="+mn-ea"/>
                <a:cs typeface="+mn-cs"/>
              </a:rPr>
              <a:t>confusion</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800" i="0" u="none" strike="noStrike" kern="1200" cap="none" spc="0" normalizeH="0" baseline="0" noProof="0" smtClean="0">
              <a:ln>
                <a:noFill/>
              </a:ln>
              <a:solidFill>
                <a:schemeClr val="tx1"/>
              </a:solidFill>
              <a:effectLst/>
              <a:uLnTx/>
              <a:uFillTx/>
              <a:latin typeface="+mn-lt"/>
              <a:ea typeface="+mn-ea"/>
              <a:cs typeface="+mn-cs"/>
            </a:endParaRPr>
          </a:p>
        </p:txBody>
      </p:sp>
      <p:sp>
        <p:nvSpPr>
          <p:cNvPr id="13" name="Content Placeholder 7"/>
          <p:cNvSpPr txBox="1">
            <a:spLocks/>
          </p:cNvSpPr>
          <p:nvPr/>
        </p:nvSpPr>
        <p:spPr>
          <a:xfrm>
            <a:off x="5122190" y="1351286"/>
            <a:ext cx="3775650" cy="4669806"/>
          </a:xfrm>
          <a:prstGeom prst="rect">
            <a:avLst/>
          </a:prstGeom>
        </p:spPr>
        <p:txBody>
          <a:bodyPr/>
          <a:lstStyle/>
          <a:p>
            <a:pPr marL="342900" marR="0" lvl="0" indent="-342900" algn="l" defTabSz="457200" rtl="0" eaLnBrk="1" fontAlgn="base" latinLnBrk="0" hangingPunct="1">
              <a:lnSpc>
                <a:spcPct val="90000"/>
              </a:lnSpc>
              <a:spcBef>
                <a:spcPct val="20000"/>
              </a:spcBef>
              <a:spcAft>
                <a:spcPct val="0"/>
              </a:spcAft>
              <a:buClrTx/>
              <a:buSzTx/>
              <a:tabLst/>
              <a:defRPr/>
            </a:pPr>
            <a:r>
              <a:rPr kumimoji="0" lang="en-US" sz="2800" b="1" i="0" strike="noStrike" kern="1200" cap="none" spc="0" normalizeH="0" baseline="0" noProof="0" smtClean="0">
                <a:ln>
                  <a:noFill/>
                </a:ln>
                <a:solidFill>
                  <a:schemeClr val="tx1"/>
                </a:solidFill>
                <a:effectLst/>
                <a:uLnTx/>
                <a:uFillTx/>
                <a:latin typeface="+mn-lt"/>
                <a:ea typeface="+mn-ea"/>
                <a:cs typeface="+mn-cs"/>
              </a:rPr>
              <a:t>Interlanguage</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Language is learned </a:t>
            </a:r>
            <a:br>
              <a:rPr kumimoji="0" lang="en-US" sz="2800" i="0" u="none" strike="noStrike" kern="1200" cap="none" spc="0" normalizeH="0" baseline="0" noProof="0" smtClean="0">
                <a:ln>
                  <a:noFill/>
                </a:ln>
                <a:solidFill>
                  <a:schemeClr val="tx1"/>
                </a:solidFill>
                <a:effectLst/>
                <a:uLnTx/>
                <a:uFillTx/>
                <a:latin typeface="+mn-lt"/>
                <a:ea typeface="+mn-ea"/>
                <a:cs typeface="+mn-cs"/>
              </a:rPr>
            </a:br>
            <a:r>
              <a:rPr kumimoji="0" lang="en-US" sz="2800" i="0" u="none" strike="noStrike" kern="1200" cap="none" spc="0" normalizeH="0" baseline="0" noProof="0" smtClean="0">
                <a:ln>
                  <a:noFill/>
                </a:ln>
                <a:solidFill>
                  <a:schemeClr val="tx1"/>
                </a:solidFill>
                <a:effectLst/>
                <a:uLnTx/>
                <a:uFillTx/>
                <a:latin typeface="+mn-lt"/>
                <a:ea typeface="+mn-ea"/>
                <a:cs typeface="+mn-cs"/>
              </a:rPr>
              <a:t>in context</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Overgeneralization </a:t>
            </a:r>
            <a:br>
              <a:rPr kumimoji="0" lang="en-US" sz="2800" i="0" u="none" strike="noStrike" kern="1200" cap="none" spc="0" normalizeH="0" baseline="0" noProof="0" smtClean="0">
                <a:ln>
                  <a:noFill/>
                </a:ln>
                <a:solidFill>
                  <a:schemeClr val="tx1"/>
                </a:solidFill>
                <a:effectLst/>
                <a:uLnTx/>
                <a:uFillTx/>
                <a:latin typeface="+mn-lt"/>
                <a:ea typeface="+mn-ea"/>
                <a:cs typeface="+mn-cs"/>
              </a:rPr>
            </a:br>
            <a:r>
              <a:rPr kumimoji="0" lang="en-US" sz="2800" i="0" u="none" strike="noStrike" kern="1200" cap="none" spc="0" normalizeH="0" baseline="0" noProof="0" smtClean="0">
                <a:ln>
                  <a:noFill/>
                </a:ln>
                <a:solidFill>
                  <a:schemeClr val="tx1"/>
                </a:solidFill>
                <a:effectLst/>
                <a:uLnTx/>
                <a:uFillTx/>
                <a:latin typeface="+mn-lt"/>
                <a:ea typeface="+mn-ea"/>
                <a:cs typeface="+mn-cs"/>
              </a:rPr>
              <a:t>of grammar is normal</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Some things </a:t>
            </a:r>
            <a:br>
              <a:rPr kumimoji="0" lang="en-US" sz="2800" i="0" u="none" strike="noStrike" kern="1200" cap="none" spc="0" normalizeH="0" baseline="0" noProof="0" smtClean="0">
                <a:ln>
                  <a:noFill/>
                </a:ln>
                <a:solidFill>
                  <a:schemeClr val="tx1"/>
                </a:solidFill>
                <a:effectLst/>
                <a:uLnTx/>
                <a:uFillTx/>
                <a:latin typeface="+mn-lt"/>
                <a:ea typeface="+mn-ea"/>
                <a:cs typeface="+mn-cs"/>
              </a:rPr>
            </a:br>
            <a:r>
              <a:rPr kumimoji="0" lang="en-US" sz="2800" i="0" u="none" strike="noStrike" kern="1200" cap="none" spc="0" normalizeH="0" baseline="0" noProof="0" smtClean="0">
                <a:ln>
                  <a:noFill/>
                </a:ln>
                <a:solidFill>
                  <a:schemeClr val="tx1"/>
                </a:solidFill>
                <a:effectLst/>
                <a:uLnTx/>
                <a:uFillTx/>
                <a:latin typeface="+mn-lt"/>
                <a:ea typeface="+mn-ea"/>
                <a:cs typeface="+mn-cs"/>
              </a:rPr>
              <a:t>can’t be translated</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Added emphasis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80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Intereference in Action</a:t>
            </a:r>
          </a:p>
        </p:txBody>
      </p:sp>
      <p:sp>
        <p:nvSpPr>
          <p:cNvPr id="10" name="Content Placeholder 2"/>
          <p:cNvSpPr>
            <a:spLocks noGrp="1"/>
          </p:cNvSpPr>
          <p:nvPr>
            <p:ph idx="1"/>
          </p:nvPr>
        </p:nvSpPr>
        <p:spPr>
          <a:xfrm>
            <a:off x="457200" y="1379349"/>
            <a:ext cx="8229600" cy="4430107"/>
          </a:xfrm>
        </p:spPr>
        <p:txBody>
          <a:bodyPr/>
          <a:lstStyle/>
          <a:p>
            <a:pPr>
              <a:lnSpc>
                <a:spcPct val="90000"/>
              </a:lnSpc>
            </a:pPr>
            <a:r>
              <a:rPr lang="en-US" sz="2800" smtClean="0"/>
              <a:t>Jos</a:t>
            </a:r>
            <a:r>
              <a:rPr lang="en-US" altLang="ja-JP" sz="2800" smtClean="0"/>
              <a:t>é knows 3 colors in Spanish and 3 in English </a:t>
            </a:r>
            <a:br>
              <a:rPr lang="en-US" altLang="ja-JP" sz="2800" smtClean="0"/>
            </a:br>
            <a:r>
              <a:rPr lang="en-US" altLang="ja-JP" sz="2800" smtClean="0"/>
              <a:t>(same 3.) He is labeled ‘limited’ in L1 and L2.</a:t>
            </a:r>
          </a:p>
          <a:p>
            <a:pPr>
              <a:lnSpc>
                <a:spcPct val="90000"/>
              </a:lnSpc>
            </a:pPr>
            <a:r>
              <a:rPr lang="en-US" altLang="ja-JP" sz="2800" smtClean="0"/>
              <a:t>Bill know 5 colors all in English.</a:t>
            </a:r>
            <a:br>
              <a:rPr lang="en-US" altLang="ja-JP" sz="2800" smtClean="0"/>
            </a:br>
            <a:r>
              <a:rPr lang="en-US" altLang="ja-JP" sz="2800" smtClean="0"/>
              <a:t>He is labeled as ‘average.’</a:t>
            </a:r>
          </a:p>
          <a:p>
            <a:pPr>
              <a:lnSpc>
                <a:spcPct val="90000"/>
              </a:lnSpc>
            </a:pPr>
            <a:r>
              <a:rPr lang="en-US" altLang="ja-JP" sz="2800" smtClean="0"/>
              <a:t>Who knows more?</a:t>
            </a:r>
          </a:p>
          <a:p>
            <a:pPr>
              <a:lnSpc>
                <a:spcPct val="90000"/>
              </a:lnSpc>
            </a:pPr>
            <a:r>
              <a:rPr lang="en-US" altLang="ja-JP" sz="2800" smtClean="0"/>
              <a:t>We need a POSITIVE interpretation about </a:t>
            </a:r>
            <a:br>
              <a:rPr lang="en-US" altLang="ja-JP" sz="2800" smtClean="0"/>
            </a:br>
            <a:r>
              <a:rPr lang="en-US" altLang="ja-JP" sz="2800" smtClean="0"/>
              <a:t>code-switching.</a:t>
            </a:r>
            <a:endParaRPr lang="en-US" sz="28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2" name="Rectangle 11"/>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4" name="Rectangle 13"/>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5" name="Picture 14"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6"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Interference or Interlanguage?</a:t>
            </a:r>
          </a:p>
        </p:txBody>
      </p:sp>
      <p:sp>
        <p:nvSpPr>
          <p:cNvPr id="17" name="Content Placeholder 2"/>
          <p:cNvSpPr>
            <a:spLocks noGrp="1"/>
          </p:cNvSpPr>
          <p:nvPr>
            <p:ph idx="1"/>
          </p:nvPr>
        </p:nvSpPr>
        <p:spPr>
          <a:xfrm>
            <a:off x="457200" y="1379349"/>
            <a:ext cx="8229600" cy="4430107"/>
          </a:xfrm>
        </p:spPr>
        <p:txBody>
          <a:bodyPr/>
          <a:lstStyle/>
          <a:p>
            <a:pPr marL="0" indent="0">
              <a:spcBef>
                <a:spcPts val="900"/>
              </a:spcBef>
              <a:buNone/>
            </a:pPr>
            <a:r>
              <a:rPr lang="en-US" sz="2800" smtClean="0"/>
              <a:t>Read the story below. What would teachers at your school say about this child’s writing?</a:t>
            </a:r>
          </a:p>
          <a:p>
            <a:pPr marL="347472" indent="0">
              <a:spcBef>
                <a:spcPts val="900"/>
              </a:spcBef>
              <a:buNone/>
            </a:pPr>
            <a:r>
              <a:rPr lang="en-US" sz="2800" i="1" smtClean="0"/>
              <a:t>My story is about of tree piks and 1 lobo feroz. </a:t>
            </a:r>
            <a:br>
              <a:rPr lang="en-US" sz="2800" i="1" smtClean="0"/>
            </a:br>
            <a:r>
              <a:rPr lang="en-US" sz="2800" i="1" smtClean="0"/>
              <a:t>The lobo tiro dawn the house of paja. Den the </a:t>
            </a:r>
            <a:br>
              <a:rPr lang="en-US" sz="2800" i="1" smtClean="0"/>
            </a:br>
            <a:r>
              <a:rPr lang="en-US" sz="2800" i="1" smtClean="0"/>
              <a:t>little pik go roning to the huse of jis brotter a </a:t>
            </a:r>
            <a:br>
              <a:rPr lang="en-US" sz="2800" i="1" smtClean="0"/>
            </a:br>
            <a:r>
              <a:rPr lang="en-US" sz="2800" i="1" smtClean="0"/>
              <a:t>sai guat japen to the house.</a:t>
            </a:r>
            <a:r>
              <a:rPr lang="en-US" sz="2800" smtClean="0"/>
              <a:t> </a:t>
            </a:r>
          </a:p>
          <a:p>
            <a:endParaRPr lang="en-US" sz="28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Deficits or Strategies</a:t>
            </a:r>
          </a:p>
        </p:txBody>
      </p:sp>
      <p:sp>
        <p:nvSpPr>
          <p:cNvPr id="12" name="Content Placeholder 4"/>
          <p:cNvSpPr txBox="1">
            <a:spLocks/>
          </p:cNvSpPr>
          <p:nvPr/>
        </p:nvSpPr>
        <p:spPr bwMode="auto">
          <a:xfrm>
            <a:off x="686752" y="1281558"/>
            <a:ext cx="381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Spanish Phonics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80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457200" rtl="0" eaLnBrk="1" fontAlgn="base" latinLnBrk="0" hangingPunct="1">
              <a:lnSpc>
                <a:spcPct val="100000"/>
              </a:lnSpc>
              <a:spcBef>
                <a:spcPct val="20000"/>
              </a:spcBef>
              <a:spcAft>
                <a:spcPts val="500"/>
              </a:spcAft>
              <a:buClrTx/>
              <a:buSzTx/>
              <a:buFont typeface="Arial" charset="0"/>
              <a:buChar char="•"/>
              <a:tabLst/>
              <a:defRPr/>
            </a:pPr>
            <a:endParaRPr kumimoji="0" lang="en-US" sz="280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Spanish Syntax</a:t>
            </a:r>
          </a:p>
          <a:p>
            <a:pPr marL="342900" marR="0" lvl="0" indent="-342900" algn="l" defTabSz="457200" rtl="0" eaLnBrk="1" fontAlgn="base" latinLnBrk="0" hangingPunct="1">
              <a:lnSpc>
                <a:spcPct val="100000"/>
              </a:lnSpc>
              <a:spcBef>
                <a:spcPct val="20000"/>
              </a:spcBef>
              <a:spcAft>
                <a:spcPts val="500"/>
              </a:spcAft>
              <a:buClrTx/>
              <a:buSzTx/>
              <a:buFont typeface="Arial" charset="0"/>
              <a:buChar char="•"/>
              <a:tabLst/>
              <a:defRPr/>
            </a:pPr>
            <a:endParaRPr kumimoji="0" lang="en-US" sz="280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Lexical code-switches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800" i="0" u="none" strike="noStrike" kern="1200" cap="none" spc="0" normalizeH="0" baseline="0" noProof="0" smtClean="0">
              <a:ln>
                <a:noFill/>
              </a:ln>
              <a:solidFill>
                <a:schemeClr val="tx1"/>
              </a:solidFill>
              <a:effectLst/>
              <a:uLnTx/>
              <a:uFillTx/>
              <a:latin typeface="+mn-lt"/>
              <a:ea typeface="+mn-ea"/>
              <a:cs typeface="+mn-cs"/>
            </a:endParaRPr>
          </a:p>
        </p:txBody>
      </p:sp>
      <p:sp>
        <p:nvSpPr>
          <p:cNvPr id="13" name="Content Placeholder 5"/>
          <p:cNvSpPr txBox="1">
            <a:spLocks/>
          </p:cNvSpPr>
          <p:nvPr/>
        </p:nvSpPr>
        <p:spPr>
          <a:xfrm>
            <a:off x="4649152" y="1281558"/>
            <a:ext cx="3810000" cy="4114800"/>
          </a:xfrm>
          <a:prstGeom prst="rect">
            <a:avLst/>
          </a:prstGeom>
        </p:spPr>
        <p:txBody>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Piks for </a:t>
            </a:r>
            <a:r>
              <a:rPr kumimoji="0" lang="en-US" sz="2800" i="0" u="none" strike="noStrike" kern="1200" cap="none" spc="0" normalizeH="0" baseline="0" noProof="0" smtClean="0">
                <a:ln>
                  <a:noFill/>
                </a:ln>
                <a:solidFill>
                  <a:srgbClr val="71535C"/>
                </a:solidFill>
                <a:effectLst/>
                <a:uLnTx/>
                <a:uFillTx/>
                <a:latin typeface="+mn-lt"/>
                <a:ea typeface="+mn-ea"/>
                <a:cs typeface="+mn-cs"/>
              </a:rPr>
              <a:t>pigs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Jis for </a:t>
            </a:r>
            <a:r>
              <a:rPr kumimoji="0" lang="en-US" sz="2800" i="0" u="none" strike="noStrike" kern="1200" cap="none" spc="0" normalizeH="0" baseline="0" noProof="0" smtClean="0">
                <a:ln>
                  <a:noFill/>
                </a:ln>
                <a:solidFill>
                  <a:srgbClr val="71535C"/>
                </a:solidFill>
                <a:effectLst/>
                <a:uLnTx/>
                <a:uFillTx/>
                <a:latin typeface="+mn-lt"/>
                <a:ea typeface="+mn-ea"/>
                <a:cs typeface="+mn-cs"/>
              </a:rPr>
              <a:t>his</a:t>
            </a:r>
          </a:p>
          <a:p>
            <a:pPr marL="342900" marR="0" lvl="0" indent="-342900" algn="l" defTabSz="457200" rtl="0" eaLnBrk="1" fontAlgn="base" latinLnBrk="0" hangingPunct="1">
              <a:lnSpc>
                <a:spcPct val="100000"/>
              </a:lnSpc>
              <a:spcBef>
                <a:spcPct val="20000"/>
              </a:spcBef>
              <a:spcAft>
                <a:spcPts val="50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Guat for </a:t>
            </a:r>
            <a:r>
              <a:rPr kumimoji="0" lang="en-US" sz="2800" i="0" u="none" strike="noStrike" kern="1200" cap="none" spc="0" normalizeH="0" baseline="0" noProof="0" smtClean="0">
                <a:ln>
                  <a:noFill/>
                </a:ln>
                <a:solidFill>
                  <a:srgbClr val="71535C"/>
                </a:solidFill>
                <a:effectLst/>
                <a:uLnTx/>
                <a:uFillTx/>
                <a:latin typeface="+mn-lt"/>
                <a:ea typeface="+mn-ea"/>
                <a:cs typeface="+mn-cs"/>
              </a:rPr>
              <a:t>what</a:t>
            </a:r>
          </a:p>
          <a:p>
            <a:pPr marL="342900" marR="0" lvl="0" indent="-342900" algn="l" defTabSz="457200" rtl="0" eaLnBrk="1" fontAlgn="base" latinLnBrk="0" hangingPunct="1">
              <a:lnSpc>
                <a:spcPct val="100000"/>
              </a:lnSpc>
              <a:spcBef>
                <a:spcPct val="20000"/>
              </a:spcBef>
              <a:spcAft>
                <a:spcPts val="60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The house of paja -</a:t>
            </a:r>
            <a:r>
              <a:rPr kumimoji="0" lang="en-US" sz="2800" i="0" u="none" strike="noStrike" kern="1200" cap="none" spc="0" normalizeH="0" baseline="0" noProof="0" smtClean="0">
                <a:ln>
                  <a:noFill/>
                </a:ln>
                <a:solidFill>
                  <a:srgbClr val="71535C"/>
                </a:solidFill>
                <a:effectLst/>
                <a:uLnTx/>
                <a:uFillTx/>
                <a:latin typeface="+mn-lt"/>
                <a:ea typeface="+mn-ea"/>
                <a:cs typeface="+mn-cs"/>
              </a:rPr>
              <a:t>The straw house</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Lobo for </a:t>
            </a:r>
            <a:r>
              <a:rPr kumimoji="0" lang="en-US" sz="2800" i="0" u="none" strike="noStrike" kern="1200" cap="none" spc="0" normalizeH="0" baseline="0" noProof="0" smtClean="0">
                <a:ln>
                  <a:noFill/>
                </a:ln>
                <a:solidFill>
                  <a:srgbClr val="71535C"/>
                </a:solidFill>
                <a:effectLst/>
                <a:uLnTx/>
                <a:uFillTx/>
                <a:latin typeface="+mn-lt"/>
                <a:ea typeface="+mn-ea"/>
                <a:cs typeface="+mn-cs"/>
              </a:rPr>
              <a:t>wolf</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Paja for </a:t>
            </a:r>
            <a:r>
              <a:rPr kumimoji="0" lang="en-US" sz="2800" i="0" u="none" strike="noStrike" kern="1200" cap="none" spc="0" normalizeH="0" baseline="0" noProof="0" smtClean="0">
                <a:ln>
                  <a:noFill/>
                </a:ln>
                <a:solidFill>
                  <a:srgbClr val="71535C"/>
                </a:solidFill>
                <a:effectLst/>
                <a:uLnTx/>
                <a:uFillTx/>
                <a:latin typeface="+mn-lt"/>
                <a:ea typeface="+mn-ea"/>
                <a:cs typeface="+mn-cs"/>
              </a:rPr>
              <a:t>straw</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Feroz for </a:t>
            </a:r>
            <a:r>
              <a:rPr kumimoji="0" lang="en-US" sz="2800" i="0" u="none" strike="noStrike" kern="1200" cap="none" spc="0" normalizeH="0" baseline="0" noProof="0" smtClean="0">
                <a:ln>
                  <a:noFill/>
                </a:ln>
                <a:solidFill>
                  <a:srgbClr val="71535C"/>
                </a:solidFill>
                <a:effectLst/>
                <a:uLnTx/>
                <a:uFillTx/>
                <a:latin typeface="+mn-lt"/>
                <a:ea typeface="+mn-ea"/>
                <a:cs typeface="+mn-cs"/>
              </a:rPr>
              <a:t>ferocious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80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371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0" y="0"/>
            <a:ext cx="9144000" cy="1371600"/>
          </a:xfrm>
        </p:spPr>
        <p:txBody>
          <a:bodyPr>
            <a:normAutofit/>
          </a:bodyPr>
          <a:lstStyle/>
          <a:p>
            <a:pPr>
              <a:lnSpc>
                <a:spcPts val="4400"/>
              </a:lnSpc>
            </a:pPr>
            <a:r>
              <a:rPr lang="en-US" sz="4000" b="1" smtClean="0">
                <a:solidFill>
                  <a:srgbClr val="71535C"/>
                </a:solidFill>
                <a:latin typeface="+mn-lt"/>
              </a:rPr>
              <a:t>How has the ELL </a:t>
            </a:r>
            <a:br>
              <a:rPr lang="en-US" sz="4000" b="1" smtClean="0">
                <a:solidFill>
                  <a:srgbClr val="71535C"/>
                </a:solidFill>
                <a:latin typeface="+mn-lt"/>
              </a:rPr>
            </a:br>
            <a:r>
              <a:rPr lang="en-US" sz="4000" b="1" smtClean="0">
                <a:solidFill>
                  <a:srgbClr val="71535C"/>
                </a:solidFill>
                <a:latin typeface="+mn-lt"/>
              </a:rPr>
              <a:t>population changed in recent years?</a:t>
            </a:r>
            <a:endParaRPr lang="en-US" sz="4000" b="1">
              <a:solidFill>
                <a:srgbClr val="71535C"/>
              </a:solidFill>
              <a:latin typeface="+mn-lt"/>
            </a:endParaRPr>
          </a:p>
        </p:txBody>
      </p:sp>
      <p:sp>
        <p:nvSpPr>
          <p:cNvPr id="6" name="Rectangle 5"/>
          <p:cNvSpPr/>
          <p:nvPr/>
        </p:nvSpPr>
        <p:spPr>
          <a:xfrm>
            <a:off x="0" y="1325880"/>
            <a:ext cx="9144000" cy="4846319"/>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1325881"/>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9" name="Rectangle 8"/>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0" name="Picture 9" descr="Final logo-2C-188.png"/>
          <p:cNvPicPr>
            <a:picLocks noChangeAspect="1"/>
          </p:cNvPicPr>
          <p:nvPr/>
        </p:nvPicPr>
        <p:blipFill>
          <a:blip r:embed="rId4" cstate="print"/>
          <a:stretch>
            <a:fillRect/>
          </a:stretch>
        </p:blipFill>
        <p:spPr>
          <a:xfrm>
            <a:off x="7772400" y="6324600"/>
            <a:ext cx="1125440" cy="425636"/>
          </a:xfrm>
          <a:prstGeom prst="rect">
            <a:avLst/>
          </a:prstGeom>
        </p:spPr>
      </p:pic>
      <p:pic>
        <p:nvPicPr>
          <p:cNvPr id="19" name="Picture 18" descr="cde.png"/>
          <p:cNvPicPr>
            <a:picLocks noChangeAspect="1"/>
          </p:cNvPicPr>
          <p:nvPr/>
        </p:nvPicPr>
        <p:blipFill>
          <a:blip r:embed="rId5"/>
          <a:stretch>
            <a:fillRect/>
          </a:stretch>
        </p:blipFill>
        <p:spPr>
          <a:xfrm>
            <a:off x="457200" y="2049789"/>
            <a:ext cx="743918" cy="300176"/>
          </a:xfrm>
          <a:prstGeom prst="rect">
            <a:avLst/>
          </a:prstGeom>
        </p:spPr>
      </p:pic>
      <p:sp>
        <p:nvSpPr>
          <p:cNvPr id="22" name="Content Placeholder 2"/>
          <p:cNvSpPr>
            <a:spLocks noGrp="1"/>
          </p:cNvSpPr>
          <p:nvPr>
            <p:ph idx="1"/>
          </p:nvPr>
        </p:nvSpPr>
        <p:spPr>
          <a:xfrm>
            <a:off x="457200" y="1518834"/>
            <a:ext cx="8440640" cy="435110"/>
          </a:xfrm>
        </p:spPr>
        <p:txBody>
          <a:bodyPr>
            <a:normAutofit lnSpcReduction="10000"/>
          </a:bodyPr>
          <a:lstStyle/>
          <a:p>
            <a:pPr marL="0" indent="0">
              <a:buNone/>
            </a:pPr>
            <a:r>
              <a:rPr lang="en-US" sz="2400" smtClean="0">
                <a:latin typeface="Calibri" pitchFamily="34" charset="0"/>
              </a:rPr>
              <a:t>Relative growth of ELL’s in U.S. schools, 1989-1990 to 2004-2005*</a:t>
            </a:r>
            <a:endParaRPr lang="en-US" sz="2400">
              <a:latin typeface="Calibri" pitchFamily="34" charset="0"/>
            </a:endParaRPr>
          </a:p>
        </p:txBody>
      </p:sp>
      <p:pic>
        <p:nvPicPr>
          <p:cNvPr id="23" name="Picture 3" descr="http://www.ncela.gwu.edu/expert/faq/2004-05%20LEP%20Table.gif"/>
          <p:cNvPicPr>
            <a:picLocks noChangeAspect="1" noChangeArrowheads="1"/>
          </p:cNvPicPr>
          <p:nvPr/>
        </p:nvPicPr>
        <p:blipFill>
          <a:blip r:embed="rId6"/>
          <a:srcRect/>
          <a:stretch>
            <a:fillRect/>
          </a:stretch>
        </p:blipFill>
        <p:spPr bwMode="auto">
          <a:xfrm>
            <a:off x="1385806" y="2104032"/>
            <a:ext cx="7162800" cy="3765550"/>
          </a:xfrm>
          <a:prstGeom prst="rect">
            <a:avLst/>
          </a:prstGeom>
          <a:noFill/>
          <a:ln w="9525">
            <a:noFill/>
            <a:miter lim="800000"/>
            <a:headEnd/>
            <a:tailEnd/>
          </a:ln>
        </p:spPr>
      </p:pic>
      <p:sp>
        <p:nvSpPr>
          <p:cNvPr id="24" name="Rectangle 23"/>
          <p:cNvSpPr/>
          <p:nvPr/>
        </p:nvSpPr>
        <p:spPr>
          <a:xfrm>
            <a:off x="271220" y="2502979"/>
            <a:ext cx="1114586" cy="3416320"/>
          </a:xfrm>
          <a:prstGeom prst="rect">
            <a:avLst/>
          </a:prstGeom>
        </p:spPr>
        <p:txBody>
          <a:bodyPr wrap="square">
            <a:spAutoFit/>
          </a:bodyPr>
          <a:lstStyle/>
          <a:p>
            <a:pPr>
              <a:spcBef>
                <a:spcPct val="50000"/>
              </a:spcBef>
            </a:pPr>
            <a:r>
              <a:rPr lang="en-US" sz="900" i="1" smtClean="0">
                <a:effectLst>
                  <a:outerShdw blurRad="38100" dist="38100" dir="2700000" algn="tl">
                    <a:srgbClr val="C0C0C0"/>
                  </a:outerShdw>
                </a:effectLst>
                <a:latin typeface="+mn-lt"/>
              </a:rPr>
              <a:t>*  SOURCE: U.S. Department of Education's survey of the states' limited English proficient students and available educational programs and services, 1991-92 through 2001-2002 summary reports. Supplemented by state publications (1998-99 data), enrollment totals from the National Center for Education Statistics (NCES), 2004-2005 Consolidated State Performance Reports, and data reported by states. </a:t>
            </a:r>
            <a:endParaRPr lang="en-US" sz="900" i="1">
              <a:effectLst>
                <a:outerShdw blurRad="38100" dist="38100" dir="2700000" algn="tl">
                  <a:srgbClr val="C0C0C0"/>
                </a:outerShdw>
              </a:effectLst>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My feibret buck..</a:t>
            </a:r>
          </a:p>
        </p:txBody>
      </p:sp>
      <p:sp>
        <p:nvSpPr>
          <p:cNvPr id="10" name="Content Placeholder 2"/>
          <p:cNvSpPr>
            <a:spLocks noGrp="1"/>
          </p:cNvSpPr>
          <p:nvPr>
            <p:ph idx="1"/>
          </p:nvPr>
        </p:nvSpPr>
        <p:spPr>
          <a:xfrm>
            <a:off x="457200" y="1379349"/>
            <a:ext cx="8229600" cy="4430107"/>
          </a:xfrm>
        </p:spPr>
        <p:txBody>
          <a:bodyPr/>
          <a:lstStyle/>
          <a:p>
            <a:pPr marL="0" indent="0">
              <a:buNone/>
            </a:pPr>
            <a:r>
              <a:rPr lang="en-US" sz="2800" smtClean="0"/>
              <a:t>My feibret buck is the thrie letle bers. Do you hab e feibret buck? Well I do. My feibrt buck starts wet a litle groal and shi went to de wuds….</a:t>
            </a:r>
          </a:p>
          <a:p>
            <a:endParaRPr lang="en-US" sz="28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My Feibret Buck</a:t>
            </a:r>
          </a:p>
        </p:txBody>
      </p:sp>
      <p:sp>
        <p:nvSpPr>
          <p:cNvPr id="12" name="Rectangle 11"/>
          <p:cNvSpPr/>
          <p:nvPr/>
        </p:nvSpPr>
        <p:spPr>
          <a:xfrm>
            <a:off x="349438" y="5664631"/>
            <a:ext cx="3071482" cy="307777"/>
          </a:xfrm>
          <a:prstGeom prst="rect">
            <a:avLst/>
          </a:prstGeom>
        </p:spPr>
        <p:txBody>
          <a:bodyPr wrap="none">
            <a:spAutoFit/>
          </a:bodyPr>
          <a:lstStyle/>
          <a:p>
            <a:r>
              <a:rPr lang="en-US" sz="1400" smtClean="0">
                <a:latin typeface="+mn-lt"/>
              </a:rPr>
              <a:t>(Escamilla, Geisler, Hopwell, Ruiz, 2006)</a:t>
            </a:r>
            <a:endParaRPr lang="en-US" sz="1400">
              <a:latin typeface="+mn-lt"/>
            </a:endParaRPr>
          </a:p>
        </p:txBody>
      </p:sp>
      <p:sp>
        <p:nvSpPr>
          <p:cNvPr id="13" name="Content Placeholder 4"/>
          <p:cNvSpPr>
            <a:spLocks noGrp="1"/>
          </p:cNvSpPr>
          <p:nvPr>
            <p:ph sz="half" idx="1"/>
          </p:nvPr>
        </p:nvSpPr>
        <p:spPr>
          <a:xfrm>
            <a:off x="764234" y="1348353"/>
            <a:ext cx="3810000" cy="4114800"/>
          </a:xfrm>
        </p:spPr>
        <p:txBody>
          <a:bodyPr/>
          <a:lstStyle/>
          <a:p>
            <a:pPr>
              <a:buNone/>
            </a:pPr>
            <a:r>
              <a:rPr lang="en-US" sz="2800" b="1" smtClean="0"/>
              <a:t>Common to Grade</a:t>
            </a:r>
          </a:p>
          <a:p>
            <a:r>
              <a:rPr lang="en-US" sz="2800" smtClean="0"/>
              <a:t>Letle and various spellings of little</a:t>
            </a:r>
          </a:p>
          <a:p>
            <a:r>
              <a:rPr lang="en-US" sz="2800" smtClean="0"/>
              <a:t>Bers and various spellings of bears</a:t>
            </a:r>
          </a:p>
          <a:p>
            <a:r>
              <a:rPr lang="en-US" sz="2800" smtClean="0"/>
              <a:t>Wet for with </a:t>
            </a:r>
          </a:p>
          <a:p>
            <a:r>
              <a:rPr lang="en-US" sz="2800" smtClean="0"/>
              <a:t>Wuds for woods</a:t>
            </a:r>
          </a:p>
        </p:txBody>
      </p:sp>
      <p:sp>
        <p:nvSpPr>
          <p:cNvPr id="14" name="Content Placeholder 5"/>
          <p:cNvSpPr txBox="1">
            <a:spLocks/>
          </p:cNvSpPr>
          <p:nvPr/>
        </p:nvSpPr>
        <p:spPr>
          <a:xfrm>
            <a:off x="4726634" y="1348353"/>
            <a:ext cx="3810000" cy="4114800"/>
          </a:xfrm>
          <a:prstGeom prst="rect">
            <a:avLst/>
          </a:prstGeom>
        </p:spPr>
        <p:txBody>
          <a:bodyPr/>
          <a:lstStyle/>
          <a:p>
            <a:pPr marL="342900" marR="0" lvl="0" indent="-342900" algn="l" defTabSz="457200" rtl="0" eaLnBrk="1" fontAlgn="base" latinLnBrk="0" hangingPunct="1">
              <a:lnSpc>
                <a:spcPct val="100000"/>
              </a:lnSpc>
              <a:spcBef>
                <a:spcPct val="20000"/>
              </a:spcBef>
              <a:spcAft>
                <a:spcPct val="0"/>
              </a:spcAft>
              <a:buClrTx/>
              <a:buSzTx/>
              <a:tabLst/>
              <a:defRPr/>
            </a:pPr>
            <a:r>
              <a:rPr kumimoji="0" lang="en-US" sz="2800" b="1" i="0" strike="noStrike" kern="1200" cap="none" spc="0" normalizeH="0" baseline="0" noProof="0" smtClean="0">
                <a:ln>
                  <a:noFill/>
                </a:ln>
                <a:solidFill>
                  <a:schemeClr val="tx1"/>
                </a:solidFill>
                <a:effectLst/>
                <a:uLnTx/>
                <a:uFillTx/>
                <a:latin typeface="+mn-lt"/>
                <a:ea typeface="+mn-ea"/>
                <a:cs typeface="+mn-cs"/>
              </a:rPr>
              <a:t>L1 influenced</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E = A (Spanish)</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Shi = I for E</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B for V = Feibret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B for V = hab for have</a:t>
            </a:r>
            <a:endParaRPr kumimoji="0" lang="en-US" sz="2800" i="0" u="sng"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Your Turn</a:t>
            </a:r>
          </a:p>
        </p:txBody>
      </p:sp>
      <p:sp>
        <p:nvSpPr>
          <p:cNvPr id="10" name="Content Placeholder 2"/>
          <p:cNvSpPr>
            <a:spLocks noGrp="1"/>
          </p:cNvSpPr>
          <p:nvPr>
            <p:ph idx="1"/>
          </p:nvPr>
        </p:nvSpPr>
        <p:spPr>
          <a:xfrm>
            <a:off x="457200" y="1379349"/>
            <a:ext cx="8229600" cy="4430107"/>
          </a:xfrm>
        </p:spPr>
        <p:txBody>
          <a:bodyPr/>
          <a:lstStyle/>
          <a:p>
            <a:pPr>
              <a:lnSpc>
                <a:spcPts val="3200"/>
              </a:lnSpc>
              <a:spcBef>
                <a:spcPts val="600"/>
              </a:spcBef>
            </a:pPr>
            <a:r>
              <a:rPr lang="en-US" sz="2800" smtClean="0"/>
              <a:t>Read the child’s story on the next page</a:t>
            </a:r>
          </a:p>
          <a:p>
            <a:pPr>
              <a:lnSpc>
                <a:spcPts val="3200"/>
              </a:lnSpc>
              <a:spcBef>
                <a:spcPts val="600"/>
              </a:spcBef>
            </a:pPr>
            <a:r>
              <a:rPr lang="en-US" sz="2800" smtClean="0"/>
              <a:t>Identify 1 or 2 errors that are L1 influenced</a:t>
            </a:r>
          </a:p>
          <a:p>
            <a:pPr>
              <a:lnSpc>
                <a:spcPts val="3200"/>
              </a:lnSpc>
              <a:spcBef>
                <a:spcPts val="600"/>
              </a:spcBef>
            </a:pPr>
            <a:r>
              <a:rPr lang="en-US" sz="2800" smtClean="0"/>
              <a:t>Do the same for ‘common’ to grade level</a:t>
            </a:r>
          </a:p>
          <a:p>
            <a:pPr>
              <a:lnSpc>
                <a:spcPts val="3200"/>
              </a:lnSpc>
              <a:spcBef>
                <a:spcPts val="600"/>
              </a:spcBef>
            </a:pPr>
            <a:r>
              <a:rPr lang="en-US" sz="2800" smtClean="0"/>
              <a:t>Note that if you do not know something about second language learners you may have a </a:t>
            </a:r>
            <a:br>
              <a:rPr lang="en-US" sz="2800" smtClean="0"/>
            </a:br>
            <a:r>
              <a:rPr lang="en-US" sz="2800" smtClean="0"/>
              <a:t>difficult time</a:t>
            </a:r>
          </a:p>
          <a:p>
            <a:pPr>
              <a:lnSpc>
                <a:spcPts val="3200"/>
              </a:lnSpc>
              <a:spcBef>
                <a:spcPts val="600"/>
              </a:spcBef>
            </a:pPr>
            <a:r>
              <a:rPr lang="en-US" sz="2800" smtClean="0"/>
              <a:t>Who is reading writing samples on high stakes tests?</a:t>
            </a:r>
          </a:p>
          <a:p>
            <a:endParaRPr lang="en-US" sz="28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3900" b="1" smtClean="0">
                <a:solidFill>
                  <a:srgbClr val="71535C"/>
                </a:solidFill>
                <a:latin typeface="+mn-lt"/>
              </a:rPr>
              <a:t>The Best Thing That Ever Happened to Me</a:t>
            </a:r>
          </a:p>
        </p:txBody>
      </p:sp>
      <p:sp>
        <p:nvSpPr>
          <p:cNvPr id="10" name="Content Placeholder 2"/>
          <p:cNvSpPr>
            <a:spLocks noGrp="1"/>
          </p:cNvSpPr>
          <p:nvPr>
            <p:ph idx="1"/>
          </p:nvPr>
        </p:nvSpPr>
        <p:spPr>
          <a:xfrm>
            <a:off x="457200" y="1379349"/>
            <a:ext cx="8229600" cy="4430107"/>
          </a:xfrm>
        </p:spPr>
        <p:txBody>
          <a:bodyPr/>
          <a:lstStyle/>
          <a:p>
            <a:pPr marL="0" indent="0" eaLnBrk="1" hangingPunct="1">
              <a:lnSpc>
                <a:spcPts val="3600"/>
              </a:lnSpc>
              <a:buNone/>
            </a:pPr>
            <a:r>
              <a:rPr lang="en-US" sz="2800" smtClean="0"/>
              <a:t>May best its wen I went ta Masapplan becas ders a oshen and Hoteles and ders a mauten dut its cald du mauten of a debl and wal you go tu massapplan ders a brell that its cold du brin of da debl and ders fishig and sharcs in the oshin and it’s a bich and a fan bich and a latf pepol and in a da oshen.</a:t>
            </a:r>
          </a:p>
          <a:p>
            <a:pPr marL="0" indent="0">
              <a:lnSpc>
                <a:spcPts val="3600"/>
              </a:lnSpc>
              <a:buNone/>
            </a:pPr>
            <a:endParaRPr lang="en-US" sz="28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3" name="Rectangle 2"/>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6" name="Picture 5"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7"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Language Shift</a:t>
            </a:r>
            <a:endParaRPr lang="en-US" sz="4000" b="1" smtClean="0">
              <a:solidFill>
                <a:srgbClr val="71535C"/>
              </a:solidFill>
              <a:latin typeface="+mn-lt"/>
            </a:endParaRPr>
          </a:p>
        </p:txBody>
      </p:sp>
      <p:sp>
        <p:nvSpPr>
          <p:cNvPr id="8" name="Content Placeholder 2"/>
          <p:cNvSpPr>
            <a:spLocks noGrp="1"/>
          </p:cNvSpPr>
          <p:nvPr>
            <p:ph idx="1"/>
          </p:nvPr>
        </p:nvSpPr>
        <p:spPr>
          <a:xfrm>
            <a:off x="457200" y="1379349"/>
            <a:ext cx="8229600" cy="4430107"/>
          </a:xfrm>
        </p:spPr>
        <p:txBody>
          <a:bodyPr/>
          <a:lstStyle/>
          <a:p>
            <a:r>
              <a:rPr lang="en-US" sz="2800" smtClean="0"/>
              <a:t>Language shift - A change from the use of one language to another language within an individual or a language </a:t>
            </a:r>
            <a:r>
              <a:rPr lang="en-US" sz="2800" smtClean="0"/>
              <a:t>community</a:t>
            </a:r>
            <a:r>
              <a:rPr lang="en-US" sz="2800" smtClean="0"/>
              <a:t>. Language </a:t>
            </a:r>
            <a:r>
              <a:rPr lang="en-US" sz="2800" smtClean="0"/>
              <a:t>shift in minority language groups usually means language loss. (Encyclopedia of Bilingualism)</a:t>
            </a:r>
          </a:p>
          <a:p>
            <a:r>
              <a:rPr lang="en-US" sz="2800" smtClean="0"/>
              <a:t>80% of ELLs will have lost their productive ability in their L1 by high school.</a:t>
            </a:r>
          </a:p>
          <a:p>
            <a:r>
              <a:rPr lang="en-US" sz="2800" smtClean="0"/>
              <a:t>What’s the big deal?</a:t>
            </a:r>
          </a:p>
          <a:p>
            <a:endParaRPr lang="en-US" sz="28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Silva (1989)</a:t>
            </a:r>
            <a:endParaRPr lang="en-US" sz="4000" b="1" smtClean="0">
              <a:solidFill>
                <a:srgbClr val="71535C"/>
              </a:solidFill>
              <a:latin typeface="+mn-lt"/>
            </a:endParaRPr>
          </a:p>
        </p:txBody>
      </p:sp>
      <p:sp>
        <p:nvSpPr>
          <p:cNvPr id="10" name="Content Placeholder 2"/>
          <p:cNvSpPr>
            <a:spLocks noGrp="1"/>
          </p:cNvSpPr>
          <p:nvPr>
            <p:ph idx="1"/>
          </p:nvPr>
        </p:nvSpPr>
        <p:spPr>
          <a:xfrm>
            <a:off x="457200" y="1379349"/>
            <a:ext cx="8229600" cy="4430107"/>
          </a:xfrm>
        </p:spPr>
        <p:txBody>
          <a:bodyPr/>
          <a:lstStyle/>
          <a:p>
            <a:r>
              <a:rPr lang="en-US" sz="2800" smtClean="0"/>
              <a:t>Studies gender agreement in Puerto Rican children ages 4-7 (same children) in Chicago</a:t>
            </a:r>
          </a:p>
          <a:p>
            <a:r>
              <a:rPr lang="en-US" sz="2800" smtClean="0"/>
              <a:t>Gender agreement is important in Spanish</a:t>
            </a:r>
            <a:r>
              <a:rPr lang="en-US" sz="2800" smtClean="0"/>
              <a:t>, </a:t>
            </a:r>
            <a:r>
              <a:rPr lang="en-US" sz="2800" smtClean="0"/>
              <a:t/>
            </a:r>
            <a:br>
              <a:rPr lang="en-US" sz="2800" smtClean="0"/>
            </a:br>
            <a:r>
              <a:rPr lang="en-US" sz="2800" smtClean="0"/>
              <a:t>not </a:t>
            </a:r>
            <a:r>
              <a:rPr lang="en-US" sz="2800" smtClean="0"/>
              <a:t>in English</a:t>
            </a:r>
          </a:p>
          <a:p>
            <a:r>
              <a:rPr lang="en-US" sz="2800" smtClean="0"/>
              <a:t>N=237</a:t>
            </a:r>
          </a:p>
          <a:p>
            <a:endParaRPr lang="en-US" sz="28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Results</a:t>
            </a:r>
            <a:endParaRPr lang="en-US" sz="4000" b="1" smtClean="0">
              <a:solidFill>
                <a:srgbClr val="71535C"/>
              </a:solidFill>
              <a:latin typeface="+mn-lt"/>
            </a:endParaRPr>
          </a:p>
        </p:txBody>
      </p:sp>
      <p:sp>
        <p:nvSpPr>
          <p:cNvPr id="10" name="Content Placeholder 2"/>
          <p:cNvSpPr>
            <a:spLocks noGrp="1"/>
          </p:cNvSpPr>
          <p:nvPr>
            <p:ph idx="1"/>
          </p:nvPr>
        </p:nvSpPr>
        <p:spPr>
          <a:xfrm>
            <a:off x="457200" y="1379349"/>
            <a:ext cx="8229600" cy="4430107"/>
          </a:xfrm>
        </p:spPr>
        <p:txBody>
          <a:bodyPr/>
          <a:lstStyle/>
          <a:p>
            <a:r>
              <a:rPr lang="en-US" sz="2800" smtClean="0"/>
              <a:t>At age 4 children had gender agreement (el libro, la rana, los muchachos, el agua, la mano)</a:t>
            </a:r>
          </a:p>
          <a:p>
            <a:r>
              <a:rPr lang="en-US" sz="2800" smtClean="0"/>
              <a:t>At age 7, same children were losing their ability to do gender agreement and were masculinizing all nouns (el maestra, el niña)</a:t>
            </a:r>
          </a:p>
          <a:p>
            <a:r>
              <a:rPr lang="en-US" sz="2800" smtClean="0"/>
              <a:t>At age 4 on the assessment children were labeled at ‘normally developing’ in Spanish</a:t>
            </a:r>
          </a:p>
          <a:p>
            <a:r>
              <a:rPr lang="en-US" sz="2800" smtClean="0"/>
              <a:t>By age 7, the SAME children were labeled as language delayed</a:t>
            </a:r>
          </a:p>
          <a:p>
            <a:endParaRPr lang="en-US" sz="28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Simultaneous Bilingual Children in U.S.</a:t>
            </a:r>
            <a:endParaRPr lang="en-US" sz="4000" b="1" smtClean="0">
              <a:solidFill>
                <a:srgbClr val="71535C"/>
              </a:solidFill>
              <a:latin typeface="+mn-lt"/>
            </a:endParaRPr>
          </a:p>
        </p:txBody>
      </p:sp>
      <p:sp>
        <p:nvSpPr>
          <p:cNvPr id="10" name="Content Placeholder 2"/>
          <p:cNvSpPr>
            <a:spLocks noGrp="1"/>
          </p:cNvSpPr>
          <p:nvPr>
            <p:ph idx="1"/>
          </p:nvPr>
        </p:nvSpPr>
        <p:spPr>
          <a:xfrm>
            <a:off x="457200" y="1379349"/>
            <a:ext cx="8229600" cy="4430107"/>
          </a:xfrm>
        </p:spPr>
        <p:txBody>
          <a:bodyPr/>
          <a:lstStyle/>
          <a:p>
            <a:r>
              <a:rPr lang="en-US" sz="2800" smtClean="0"/>
              <a:t>Are frequently judged as being limited in both languages</a:t>
            </a:r>
          </a:p>
          <a:p>
            <a:r>
              <a:rPr lang="en-US" sz="2800" smtClean="0"/>
              <a:t>Formal assessments that do not consider how two languages interact ‘confirm’ notion of limits in two languages</a:t>
            </a:r>
          </a:p>
          <a:p>
            <a:r>
              <a:rPr lang="en-US" sz="2800" smtClean="0"/>
              <a:t>Without support in L1, language shift happens beginning at age 4</a:t>
            </a:r>
          </a:p>
          <a:p>
            <a:endParaRPr lang="en-US" sz="28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Preventing Language Loss</a:t>
            </a:r>
            <a:endParaRPr lang="en-US" sz="4000" b="1" smtClean="0">
              <a:solidFill>
                <a:srgbClr val="71535C"/>
              </a:solidFill>
              <a:latin typeface="+mn-lt"/>
            </a:endParaRPr>
          </a:p>
        </p:txBody>
      </p:sp>
      <p:sp>
        <p:nvSpPr>
          <p:cNvPr id="10" name="Content Placeholder 2"/>
          <p:cNvSpPr>
            <a:spLocks noGrp="1"/>
          </p:cNvSpPr>
          <p:nvPr>
            <p:ph idx="1"/>
          </p:nvPr>
        </p:nvSpPr>
        <p:spPr>
          <a:xfrm>
            <a:off x="457200" y="1182415"/>
            <a:ext cx="8229600" cy="4627042"/>
          </a:xfrm>
        </p:spPr>
        <p:txBody>
          <a:bodyPr/>
          <a:lstStyle/>
          <a:p>
            <a:pPr>
              <a:lnSpc>
                <a:spcPct val="90000"/>
              </a:lnSpc>
            </a:pPr>
            <a:r>
              <a:rPr lang="en-US" sz="2600" smtClean="0"/>
              <a:t>Parents should be encouraged to continue to ‘parent’ in their native language. </a:t>
            </a:r>
          </a:p>
          <a:p>
            <a:pPr>
              <a:lnSpc>
                <a:spcPct val="90000"/>
              </a:lnSpc>
            </a:pPr>
            <a:r>
              <a:rPr lang="en-US" sz="2600" smtClean="0"/>
              <a:t>Parents should be encouraged to continue to speak their L1 with their children and DEMAND that their children respond back to them in L1.</a:t>
            </a:r>
          </a:p>
          <a:p>
            <a:pPr>
              <a:lnSpc>
                <a:spcPct val="90000"/>
              </a:lnSpc>
            </a:pPr>
            <a:r>
              <a:rPr lang="en-US" sz="2600" smtClean="0"/>
              <a:t>Schools should have books in classrooms and libraries in a variety of L1 languages and students should be encouraged to read them.</a:t>
            </a:r>
          </a:p>
          <a:p>
            <a:pPr>
              <a:lnSpc>
                <a:spcPct val="90000"/>
              </a:lnSpc>
            </a:pPr>
            <a:r>
              <a:rPr lang="en-US" sz="2600" smtClean="0"/>
              <a:t>Teachers should allow students to use L1 as a processing language.</a:t>
            </a:r>
          </a:p>
          <a:p>
            <a:pPr>
              <a:lnSpc>
                <a:spcPct val="90000"/>
              </a:lnSpc>
            </a:pPr>
            <a:r>
              <a:rPr lang="en-US" sz="2600" smtClean="0"/>
              <a:t>Have an English hour at home to practice English but do not quit using L1.</a:t>
            </a:r>
          </a:p>
          <a:p>
            <a:endParaRPr lang="en-US" sz="26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Code-switching</a:t>
            </a:r>
            <a:endParaRPr lang="en-US" sz="4000" b="1" smtClean="0">
              <a:solidFill>
                <a:srgbClr val="71535C"/>
              </a:solidFill>
              <a:latin typeface="+mn-lt"/>
            </a:endParaRPr>
          </a:p>
        </p:txBody>
      </p:sp>
      <p:sp>
        <p:nvSpPr>
          <p:cNvPr id="10" name="Content Placeholder 2"/>
          <p:cNvSpPr>
            <a:spLocks noGrp="1"/>
          </p:cNvSpPr>
          <p:nvPr>
            <p:ph idx="1"/>
          </p:nvPr>
        </p:nvSpPr>
        <p:spPr>
          <a:xfrm>
            <a:off x="457200" y="1182415"/>
            <a:ext cx="8229600" cy="4627042"/>
          </a:xfrm>
        </p:spPr>
        <p:txBody>
          <a:bodyPr/>
          <a:lstStyle/>
          <a:p>
            <a:r>
              <a:rPr lang="en-US" sz="2800" smtClean="0"/>
              <a:t>Code-switching is the use of two languages within and across sentences, phrases or thoughts.</a:t>
            </a:r>
          </a:p>
          <a:p>
            <a:r>
              <a:rPr lang="en-US" sz="2800" i="1" smtClean="0"/>
              <a:t>“Attitudes about code-switching depend on WHO does the code-switching and NOT what the code-switcher does or does not know about language” (Fisher, 1972)</a:t>
            </a:r>
          </a:p>
          <a:p>
            <a:endParaRPr lang="en-US" sz="26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r>
              <a:rPr lang="en-US" sz="4000" b="1" smtClean="0">
                <a:solidFill>
                  <a:srgbClr val="71535C"/>
                </a:solidFill>
                <a:latin typeface="+mn-lt"/>
              </a:rPr>
              <a:t>What we know…</a:t>
            </a:r>
            <a:endParaRPr lang="en-US" sz="4000" b="1">
              <a:solidFill>
                <a:srgbClr val="71535C"/>
              </a:solidFill>
              <a:latin typeface="+mn-lt"/>
            </a:endParaRPr>
          </a:p>
        </p:txBody>
      </p:sp>
      <p:sp>
        <p:nvSpPr>
          <p:cNvPr id="14" name="Content Placeholder 2"/>
          <p:cNvSpPr>
            <a:spLocks noGrp="1"/>
          </p:cNvSpPr>
          <p:nvPr>
            <p:ph idx="1"/>
          </p:nvPr>
        </p:nvSpPr>
        <p:spPr>
          <a:xfrm>
            <a:off x="457200" y="1286360"/>
            <a:ext cx="8229600" cy="1542082"/>
          </a:xfrm>
        </p:spPr>
        <p:txBody>
          <a:bodyPr>
            <a:noAutofit/>
          </a:bodyPr>
          <a:lstStyle/>
          <a:p>
            <a:pPr eaLnBrk="1" hangingPunct="1">
              <a:spcBef>
                <a:spcPts val="600"/>
              </a:spcBef>
            </a:pPr>
            <a:r>
              <a:rPr lang="en-US" sz="2800" smtClean="0"/>
              <a:t>The fastest growing school aged population are ELLs</a:t>
            </a:r>
          </a:p>
          <a:p>
            <a:pPr eaLnBrk="1" hangingPunct="1">
              <a:spcBef>
                <a:spcPts val="600"/>
              </a:spcBef>
            </a:pPr>
            <a:r>
              <a:rPr lang="en-US" sz="2800" smtClean="0"/>
              <a:t>We need to change this term to EBs</a:t>
            </a:r>
          </a:p>
          <a:p>
            <a:pPr eaLnBrk="1" hangingPunct="1">
              <a:spcBef>
                <a:spcPts val="600"/>
              </a:spcBef>
            </a:pPr>
            <a:r>
              <a:rPr lang="en-US" sz="2800" smtClean="0"/>
              <a:t>They have grown 160% nationally from 1990-2005</a:t>
            </a:r>
          </a:p>
          <a:p>
            <a:pPr eaLnBrk="1" hangingPunct="1">
              <a:spcBef>
                <a:spcPts val="600"/>
              </a:spcBef>
            </a:pPr>
            <a:r>
              <a:rPr lang="en-US" sz="2800" smtClean="0"/>
              <a:t>The overall K-12 population has only grown by 20%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smtClean="0">
                <a:solidFill>
                  <a:srgbClr val="71535C"/>
                </a:solidFill>
              </a:rPr>
              <a:t>Code-switching Attitudes</a:t>
            </a:r>
            <a:endParaRPr lang="en-US" sz="4000" smtClean="0">
              <a:solidFill>
                <a:srgbClr val="71535C"/>
              </a:solidFill>
              <a:latin typeface="+mn-lt"/>
            </a:endParaRPr>
          </a:p>
        </p:txBody>
      </p:sp>
      <p:sp>
        <p:nvSpPr>
          <p:cNvPr id="12" name="Rectangle 5"/>
          <p:cNvSpPr txBox="1">
            <a:spLocks noChangeArrowheads="1"/>
          </p:cNvSpPr>
          <p:nvPr/>
        </p:nvSpPr>
        <p:spPr bwMode="auto">
          <a:xfrm>
            <a:off x="685800" y="1276990"/>
            <a:ext cx="381476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Tx/>
              <a:buSzTx/>
              <a:buFontTx/>
              <a:buNone/>
              <a:tabLst/>
              <a:defRPr/>
            </a:pPr>
            <a:r>
              <a:rPr kumimoji="0" lang="en-US" sz="2400" b="1" i="0" strike="noStrike" kern="1200" cap="none" spc="0" normalizeH="0" baseline="0" noProof="0" smtClean="0">
                <a:ln>
                  <a:noFill/>
                </a:ln>
                <a:solidFill>
                  <a:schemeClr val="tx1"/>
                </a:solidFill>
                <a:effectLst/>
                <a:uLnTx/>
                <a:uFillTx/>
                <a:latin typeface="+mn-lt"/>
                <a:ea typeface="+mn-ea"/>
                <a:cs typeface="+mn-cs"/>
              </a:rPr>
              <a:t>Positive</a:t>
            </a:r>
          </a:p>
          <a:p>
            <a:pPr marR="0" lvl="0" algn="l" defTabSz="4572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if you are a majority language speaker.</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“It is so bourgeois it go to a McDonald’s in Italy.”</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“Yo quiero Taco Bell.”</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“Steven Segal is sooooo macho.”</a:t>
            </a:r>
          </a:p>
          <a:p>
            <a:pPr marL="342900" marR="0" lvl="0" indent="-342900" algn="l" defTabSz="457200" rtl="0" eaLnBrk="1" fontAlgn="base" latinLnBrk="0" hangingPunct="1">
              <a:lnSpc>
                <a:spcPct val="90000"/>
              </a:lnSpc>
              <a:spcBef>
                <a:spcPct val="20000"/>
              </a:spcBef>
              <a:spcAft>
                <a:spcPct val="0"/>
              </a:spcAft>
              <a:buClrTx/>
              <a:buSzTx/>
              <a:buFontTx/>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3" name="Rectangle 6"/>
          <p:cNvSpPr txBox="1">
            <a:spLocks noChangeArrowheads="1"/>
          </p:cNvSpPr>
          <p:nvPr/>
        </p:nvSpPr>
        <p:spPr>
          <a:xfrm>
            <a:off x="4643438" y="1276990"/>
            <a:ext cx="3814762" cy="4114800"/>
          </a:xfrm>
          <a:prstGeom prst="rect">
            <a:avLst/>
          </a:prstGeom>
        </p:spPr>
        <p:txBody>
          <a:bodyPr/>
          <a:lstStyle/>
          <a:p>
            <a:pPr marL="342900" marR="0" lvl="0" indent="-342900" algn="l" defTabSz="457200" rtl="0" eaLnBrk="1" fontAlgn="base" latinLnBrk="0" hangingPunct="1">
              <a:lnSpc>
                <a:spcPct val="90000"/>
              </a:lnSpc>
              <a:spcBef>
                <a:spcPct val="20000"/>
              </a:spcBef>
              <a:spcAft>
                <a:spcPct val="0"/>
              </a:spcAft>
              <a:buClrTx/>
              <a:buSzTx/>
              <a:buFontTx/>
              <a:buNone/>
              <a:tabLst/>
              <a:defRPr/>
            </a:pPr>
            <a:r>
              <a:rPr kumimoji="0" lang="en-US" sz="2400" b="1" i="0" strike="noStrike" kern="1200" cap="none" spc="0" normalizeH="0" baseline="0" noProof="0" smtClean="0">
                <a:ln>
                  <a:noFill/>
                </a:ln>
                <a:solidFill>
                  <a:schemeClr val="tx1"/>
                </a:solidFill>
                <a:effectLst/>
                <a:uLnTx/>
                <a:uFillTx/>
                <a:latin typeface="+mn-lt"/>
                <a:ea typeface="+mn-ea"/>
                <a:cs typeface="+mn-cs"/>
              </a:rPr>
              <a:t>Negative</a:t>
            </a:r>
          </a:p>
          <a:p>
            <a:pPr marR="0" lvl="0" algn="l" defTabSz="4572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if you are a minority language speaker learning the majority language</a:t>
            </a:r>
            <a:r>
              <a:rPr kumimoji="0" lang="en-US" sz="2400" b="1"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“Me cantaron Happy Birthday to You.”</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“My best day is wen I hav a respuesta perfect.”</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“A mi me gust</a:t>
            </a:r>
            <a:r>
              <a:rPr kumimoji="0" lang="en-US" altLang="ja-JP" sz="2400" b="0" i="0" u="none" strike="noStrike" kern="1200" cap="none" spc="0" normalizeH="0" baseline="0" noProof="0" smtClean="0">
                <a:ln>
                  <a:noFill/>
                </a:ln>
                <a:solidFill>
                  <a:schemeClr val="tx1"/>
                </a:solidFill>
                <a:effectLst/>
                <a:uLnTx/>
                <a:uFillTx/>
                <a:latin typeface="+mn-lt"/>
                <a:ea typeface="+mn-ea"/>
                <a:cs typeface="+mn-cs"/>
              </a:rPr>
              <a:t>ó</a:t>
            </a:r>
            <a:r>
              <a:rPr kumimoji="0" lang="en-US" sz="2400" b="0" i="0" u="none" strike="noStrike" kern="1200" cap="none" spc="0" normalizeH="0" baseline="0" noProof="0" smtClean="0">
                <a:ln>
                  <a:noFill/>
                </a:ln>
                <a:solidFill>
                  <a:schemeClr val="tx1"/>
                </a:solidFill>
                <a:effectLst/>
                <a:uLnTx/>
                <a:uFillTx/>
                <a:latin typeface="+mn-lt"/>
                <a:ea typeface="+mn-ea"/>
                <a:cs typeface="+mn-cs"/>
              </a:rPr>
              <a:t> cuando fuimos a el field trip.”</a:t>
            </a:r>
            <a:endParaRPr kumimoji="0" lang="en-US" sz="20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457200" rtl="0" eaLnBrk="1" fontAlgn="base" latinLnBrk="0" hangingPunct="1">
              <a:lnSpc>
                <a:spcPct val="90000"/>
              </a:lnSpc>
              <a:spcBef>
                <a:spcPct val="20000"/>
              </a:spcBef>
              <a:spcAft>
                <a:spcPct val="0"/>
              </a:spcAft>
              <a:buClrTx/>
              <a:buSzTx/>
              <a:buFontTx/>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1371600"/>
          </a:xfrm>
        </p:spPr>
        <p:txBody>
          <a:bodyPr>
            <a:normAutofit/>
          </a:bodyPr>
          <a:lstStyle/>
          <a:p>
            <a:pPr>
              <a:lnSpc>
                <a:spcPts val="4400"/>
              </a:lnSpc>
            </a:pPr>
            <a:r>
              <a:rPr lang="en-US" sz="4000" b="1" smtClean="0">
                <a:solidFill>
                  <a:srgbClr val="71535C"/>
                </a:solidFill>
                <a:latin typeface="+mn-lt"/>
              </a:rPr>
              <a:t>Simultaneous Bilinguals </a:t>
            </a:r>
            <a:r>
              <a:rPr lang="en-US" sz="4000" b="1" smtClean="0">
                <a:solidFill>
                  <a:srgbClr val="71535C"/>
                </a:solidFill>
                <a:latin typeface="+mn-lt"/>
              </a:rPr>
              <a:t>Synthesize </a:t>
            </a:r>
            <a:r>
              <a:rPr lang="en-US" sz="4000" b="1" smtClean="0">
                <a:solidFill>
                  <a:srgbClr val="71535C"/>
                </a:solidFill>
                <a:latin typeface="+mn-lt"/>
              </a:rPr>
              <a:t/>
            </a:r>
            <a:br>
              <a:rPr lang="en-US" sz="4000" b="1" smtClean="0">
                <a:solidFill>
                  <a:srgbClr val="71535C"/>
                </a:solidFill>
                <a:latin typeface="+mn-lt"/>
              </a:rPr>
            </a:br>
            <a:r>
              <a:rPr lang="en-US" sz="4000" b="1" smtClean="0">
                <a:solidFill>
                  <a:srgbClr val="71535C"/>
                </a:solidFill>
                <a:latin typeface="+mn-lt"/>
              </a:rPr>
              <a:t>their </a:t>
            </a:r>
            <a:r>
              <a:rPr lang="en-US" sz="4000" b="1" smtClean="0">
                <a:solidFill>
                  <a:srgbClr val="71535C"/>
                </a:solidFill>
                <a:latin typeface="+mn-lt"/>
              </a:rPr>
              <a:t>Two Worlds</a:t>
            </a:r>
            <a:endParaRPr lang="en-US" sz="4000" b="1">
              <a:solidFill>
                <a:srgbClr val="71535C"/>
              </a:solidFill>
              <a:latin typeface="+mn-lt"/>
            </a:endParaRPr>
          </a:p>
        </p:txBody>
      </p:sp>
      <p:sp>
        <p:nvSpPr>
          <p:cNvPr id="6" name="Rectangle 5"/>
          <p:cNvSpPr/>
          <p:nvPr/>
        </p:nvSpPr>
        <p:spPr>
          <a:xfrm>
            <a:off x="0" y="1325880"/>
            <a:ext cx="9144000" cy="4846319"/>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1325881"/>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9" name="Picture 8"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1" name="Content Placeholder 2"/>
          <p:cNvSpPr>
            <a:spLocks noGrp="1"/>
          </p:cNvSpPr>
          <p:nvPr>
            <p:ph idx="1"/>
          </p:nvPr>
        </p:nvSpPr>
        <p:spPr>
          <a:xfrm>
            <a:off x="457200" y="1789386"/>
            <a:ext cx="8229600" cy="3334406"/>
          </a:xfrm>
        </p:spPr>
        <p:txBody>
          <a:bodyPr>
            <a:normAutofit/>
          </a:bodyPr>
          <a:lstStyle/>
          <a:p>
            <a:pPr marL="0" indent="0">
              <a:lnSpc>
                <a:spcPts val="3500"/>
              </a:lnSpc>
              <a:spcBef>
                <a:spcPts val="800"/>
              </a:spcBef>
              <a:buNone/>
            </a:pPr>
            <a:r>
              <a:rPr lang="en-US" sz="2800" smtClean="0"/>
              <a:t>“The wider society tries to keep children’s worlds separate, with different codes for each context.  Children, however, tend to synthesize their resources.  Further, the availability of alternatives is a key aspect of growing up bilingual.”</a:t>
            </a:r>
            <a:endParaRPr lang="en-US" sz="2800">
              <a:latin typeface="Calibri" pitchFamily="34" charset="0"/>
            </a:endParaRPr>
          </a:p>
        </p:txBody>
      </p:sp>
      <p:sp>
        <p:nvSpPr>
          <p:cNvPr id="14" name="Rectangle 13"/>
          <p:cNvSpPr/>
          <p:nvPr/>
        </p:nvSpPr>
        <p:spPr>
          <a:xfrm>
            <a:off x="457200" y="5620411"/>
            <a:ext cx="1864357" cy="307777"/>
          </a:xfrm>
          <a:prstGeom prst="rect">
            <a:avLst/>
          </a:prstGeom>
        </p:spPr>
        <p:txBody>
          <a:bodyPr wrap="none">
            <a:spAutoFit/>
          </a:bodyPr>
          <a:lstStyle/>
          <a:p>
            <a:r>
              <a:rPr lang="en-US" sz="1400" smtClean="0"/>
              <a:t>(Kenner, 2004, p. </a:t>
            </a:r>
            <a:r>
              <a:rPr lang="en-US" sz="1400" smtClean="0"/>
              <a:t>59</a:t>
            </a:r>
            <a:r>
              <a:rPr lang="en-US" sz="1400" smtClean="0"/>
              <a:t>)</a:t>
            </a:r>
            <a:endParaRPr 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Simultaneous Worlds</a:t>
            </a:r>
            <a:endParaRPr lang="en-US" sz="4000" b="1" smtClean="0">
              <a:solidFill>
                <a:srgbClr val="71535C"/>
              </a:solidFill>
              <a:latin typeface="+mn-lt"/>
            </a:endParaRPr>
          </a:p>
        </p:txBody>
      </p:sp>
      <p:sp>
        <p:nvSpPr>
          <p:cNvPr id="12" name="Rectangle 3"/>
          <p:cNvSpPr txBox="1">
            <a:spLocks noChangeArrowheads="1"/>
          </p:cNvSpPr>
          <p:nvPr/>
        </p:nvSpPr>
        <p:spPr bwMode="auto">
          <a:xfrm>
            <a:off x="457200" y="1464264"/>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400" i="0" u="none" strike="noStrike" kern="1200" cap="none" spc="0" normalizeH="0" baseline="0" noProof="0" smtClean="0">
                <a:ln>
                  <a:noFill/>
                </a:ln>
                <a:solidFill>
                  <a:schemeClr val="tx1"/>
                </a:solidFill>
                <a:effectLst/>
                <a:uLnTx/>
                <a:uFillTx/>
                <a:latin typeface="+mn-lt"/>
                <a:ea typeface="+mn-ea"/>
                <a:cs typeface="+mn-cs"/>
              </a:rPr>
              <a:t>La </a:t>
            </a:r>
            <a:r>
              <a:rPr kumimoji="0" lang="en-US" sz="2400" b="1" i="0" u="none" strike="noStrike" kern="1200" cap="none" spc="0" normalizeH="0" baseline="0" noProof="0" smtClean="0">
                <a:ln>
                  <a:noFill/>
                </a:ln>
                <a:solidFill>
                  <a:srgbClr val="71535C"/>
                </a:solidFill>
                <a:effectLst/>
                <a:uLnTx/>
                <a:uFillTx/>
                <a:latin typeface="+mn-lt"/>
                <a:ea typeface="+mn-ea"/>
                <a:cs typeface="+mn-cs"/>
              </a:rPr>
              <a:t>principal</a:t>
            </a:r>
            <a:r>
              <a:rPr kumimoji="0" lang="en-US" sz="2400" i="0" u="none" strike="noStrike" kern="1200" cap="none" spc="0" normalizeH="0" baseline="0" noProof="0" smtClean="0">
                <a:ln>
                  <a:noFill/>
                </a:ln>
                <a:solidFill>
                  <a:schemeClr val="hlink"/>
                </a:solidFill>
                <a:effectLst/>
                <a:uLnTx/>
                <a:uFillTx/>
                <a:latin typeface="+mn-lt"/>
                <a:ea typeface="+mn-ea"/>
                <a:cs typeface="+mn-cs"/>
              </a:rPr>
              <a:t> </a:t>
            </a:r>
            <a:r>
              <a:rPr kumimoji="0" lang="en-US" sz="2400" i="0" u="none" strike="noStrike" kern="1200" cap="none" spc="0" normalizeH="0" baseline="0" noProof="0" smtClean="0">
                <a:ln>
                  <a:noFill/>
                </a:ln>
                <a:solidFill>
                  <a:schemeClr val="tx1"/>
                </a:solidFill>
                <a:effectLst/>
                <a:uLnTx/>
                <a:uFillTx/>
                <a:latin typeface="+mn-lt"/>
                <a:ea typeface="+mn-ea"/>
                <a:cs typeface="+mn-cs"/>
              </a:rPr>
              <a:t>a veces te dice hola, cómo estás o </a:t>
            </a:r>
            <a:br>
              <a:rPr kumimoji="0" lang="en-US" sz="2400" i="0" u="none" strike="noStrike" kern="1200" cap="none" spc="0" normalizeH="0" baseline="0" noProof="0" smtClean="0">
                <a:ln>
                  <a:noFill/>
                </a:ln>
                <a:solidFill>
                  <a:schemeClr val="tx1"/>
                </a:solidFill>
                <a:effectLst/>
                <a:uLnTx/>
                <a:uFillTx/>
                <a:latin typeface="+mn-lt"/>
                <a:ea typeface="+mn-ea"/>
                <a:cs typeface="+mn-cs"/>
              </a:rPr>
            </a:br>
            <a:r>
              <a:rPr kumimoji="0" lang="en-US" sz="2400" b="1" i="0" u="none" strike="noStrike" kern="1200" cap="none" spc="0" normalizeH="0" baseline="0" noProof="0" smtClean="0">
                <a:ln>
                  <a:noFill/>
                </a:ln>
                <a:solidFill>
                  <a:srgbClr val="71535C"/>
                </a:solidFill>
                <a:effectLst/>
                <a:uLnTx/>
                <a:uFillTx/>
                <a:latin typeface="+mn-lt"/>
                <a:ea typeface="+mn-ea"/>
                <a:cs typeface="+mn-cs"/>
              </a:rPr>
              <a:t>hi how are you</a:t>
            </a:r>
            <a:r>
              <a:rPr kumimoji="0" lang="en-US" sz="240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400" i="0" u="none" strike="noStrike" kern="1200" cap="none" spc="0" normalizeH="0" baseline="0" noProof="0" smtClean="0">
                <a:ln>
                  <a:noFill/>
                </a:ln>
                <a:solidFill>
                  <a:schemeClr val="tx1"/>
                </a:solidFill>
                <a:effectLst/>
                <a:uLnTx/>
                <a:uFillTx/>
                <a:latin typeface="+mn-lt"/>
                <a:ea typeface="+mn-ea"/>
                <a:cs typeface="+mn-cs"/>
              </a:rPr>
              <a:t>[</a:t>
            </a:r>
            <a:r>
              <a:rPr kumimoji="0" lang="en-US" sz="2400" i="1" u="none" strike="noStrike" kern="1200" cap="none" spc="0" normalizeH="0" baseline="0" noProof="0" smtClean="0">
                <a:ln>
                  <a:noFill/>
                </a:ln>
                <a:solidFill>
                  <a:schemeClr val="tx1"/>
                </a:solidFill>
                <a:effectLst/>
                <a:uLnTx/>
                <a:uFillTx/>
                <a:latin typeface="+mn-lt"/>
                <a:ea typeface="+mn-ea"/>
                <a:cs typeface="+mn-cs"/>
              </a:rPr>
              <a:t>The principal sometimes says ‘hola, cómo estás’ or ‘hi, how are you</a:t>
            </a:r>
            <a:r>
              <a:rPr kumimoji="0" lang="en-US" sz="2400" i="0" u="none" strike="noStrike" kern="1200" cap="none" spc="0" normalizeH="0" baseline="0" noProof="0" smtClean="0">
                <a:ln>
                  <a:noFill/>
                </a:ln>
                <a:solidFill>
                  <a:schemeClr val="tx1"/>
                </a:solidFill>
                <a:effectLst/>
                <a:uLnTx/>
                <a:uFillTx/>
                <a:latin typeface="+mn-lt"/>
                <a:ea typeface="+mn-ea"/>
                <a:cs typeface="+mn-cs"/>
              </a:rPr>
              <a: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400" i="0" u="none" strike="noStrike" kern="1200" cap="none" spc="0" normalizeH="0" baseline="0" noProof="0" smtClean="0">
                <a:ln>
                  <a:noFill/>
                </a:ln>
                <a:solidFill>
                  <a:schemeClr val="tx1"/>
                </a:solidFill>
                <a:effectLst/>
                <a:uLnTx/>
                <a:uFillTx/>
                <a:latin typeface="+mn-lt"/>
                <a:ea typeface="+mn-ea"/>
                <a:cs typeface="+mn-cs"/>
              </a:rPr>
              <a:t>Lo tercero que aprendí es </a:t>
            </a:r>
            <a:r>
              <a:rPr kumimoji="0" lang="en-US" sz="2400" b="1" i="0" u="none" strike="noStrike" kern="1200" cap="none" spc="0" normalizeH="0" baseline="0" noProof="0" smtClean="0">
                <a:ln>
                  <a:noFill/>
                </a:ln>
                <a:solidFill>
                  <a:srgbClr val="71535C"/>
                </a:solidFill>
                <a:effectLst/>
                <a:uLnTx/>
                <a:uFillTx/>
                <a:latin typeface="+mn-lt"/>
                <a:ea typeface="+mn-ea"/>
                <a:cs typeface="+mn-cs"/>
              </a:rPr>
              <a:t>no bullying</a:t>
            </a:r>
            <a:r>
              <a:rPr kumimoji="0" lang="en-US" sz="2400" i="0" u="none" strike="noStrike" kern="1200" cap="none" spc="0" normalizeH="0" baseline="0" noProof="0" smtClean="0">
                <a:ln>
                  <a:noFill/>
                </a:ln>
                <a:solidFill>
                  <a:schemeClr val="tx1"/>
                </a:solidFill>
                <a:effectLst/>
                <a:uLnTx/>
                <a:uFillTx/>
                <a:latin typeface="+mn-lt"/>
                <a:ea typeface="+mn-ea"/>
                <a:cs typeface="+mn-cs"/>
              </a:rPr>
              <a: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400" i="0" u="none" strike="noStrike" kern="1200" cap="none" spc="0" normalizeH="0" baseline="0" noProof="0" smtClean="0">
                <a:ln>
                  <a:noFill/>
                </a:ln>
                <a:solidFill>
                  <a:schemeClr val="tx1"/>
                </a:solidFill>
                <a:effectLst/>
                <a:uLnTx/>
                <a:uFillTx/>
                <a:latin typeface="+mn-lt"/>
                <a:ea typeface="+mn-ea"/>
                <a:cs typeface="+mn-cs"/>
              </a:rPr>
              <a:t>[</a:t>
            </a:r>
            <a:r>
              <a:rPr kumimoji="0" lang="en-US" sz="2400" i="1" u="none" strike="noStrike" kern="1200" cap="none" spc="0" normalizeH="0" baseline="0" noProof="0" smtClean="0">
                <a:ln>
                  <a:noFill/>
                </a:ln>
                <a:solidFill>
                  <a:schemeClr val="tx1"/>
                </a:solidFill>
                <a:effectLst/>
                <a:uLnTx/>
                <a:uFillTx/>
                <a:latin typeface="+mn-lt"/>
                <a:ea typeface="+mn-ea"/>
                <a:cs typeface="+mn-cs"/>
              </a:rPr>
              <a:t>The third thing I learned was no bullying</a:t>
            </a:r>
            <a:r>
              <a:rPr kumimoji="0" lang="en-US" sz="2400" i="0" u="none" strike="noStrike" kern="1200" cap="none" spc="0" normalizeH="0" baseline="0" noProof="0" smtClean="0">
                <a:ln>
                  <a:noFill/>
                </a:ln>
                <a:solidFill>
                  <a:schemeClr val="tx1"/>
                </a:solidFill>
                <a:effectLst/>
                <a:uLnTx/>
                <a:uFillTx/>
                <a:latin typeface="+mn-lt"/>
                <a:ea typeface="+mn-ea"/>
                <a:cs typeface="+mn-cs"/>
              </a:rPr>
              <a:t>.]</a:t>
            </a:r>
            <a:endParaRPr kumimoji="0" lang="en-US" sz="2400" i="0" u="none" strike="noStrike" kern="1200" cap="none" spc="0" normalizeH="0" baseline="0" noProof="0" smtClean="0">
              <a:ln>
                <a:noFill/>
              </a:ln>
              <a:solidFill>
                <a:schemeClr val="hlink"/>
              </a:solidFill>
              <a:effectLst/>
              <a:uLnTx/>
              <a:uFillTx/>
              <a:latin typeface="+mn-lt"/>
              <a:ea typeface="+mn-ea"/>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400" i="0" u="none" strike="noStrike" kern="1200" cap="none" spc="0" normalizeH="0" baseline="0" noProof="0" smtClean="0">
                <a:ln>
                  <a:noFill/>
                </a:ln>
                <a:solidFill>
                  <a:schemeClr val="tx1"/>
                </a:solidFill>
                <a:effectLst/>
                <a:uLnTx/>
                <a:uFillTx/>
                <a:latin typeface="+mn-lt"/>
                <a:ea typeface="+mn-ea"/>
                <a:cs typeface="+mn-cs"/>
              </a:rPr>
              <a:t>Salimos afuera y jugamos </a:t>
            </a:r>
            <a:r>
              <a:rPr kumimoji="0" lang="en-US" sz="2400" b="1" i="0" u="none" strike="noStrike" kern="1200" cap="none" spc="0" normalizeH="0" baseline="0" noProof="0" smtClean="0">
                <a:ln>
                  <a:noFill/>
                </a:ln>
                <a:solidFill>
                  <a:srgbClr val="71535C"/>
                </a:solidFill>
                <a:effectLst/>
                <a:uLnTx/>
                <a:uFillTx/>
                <a:latin typeface="+mn-lt"/>
                <a:ea typeface="+mn-ea"/>
                <a:cs typeface="+mn-cs"/>
              </a:rPr>
              <a:t>tag</a:t>
            </a:r>
            <a:r>
              <a:rPr kumimoji="0" lang="en-US" sz="2400" i="0" u="none" strike="noStrike" kern="1200" cap="none" spc="0" normalizeH="0" baseline="0" noProof="0" smtClean="0">
                <a:ln>
                  <a:noFill/>
                </a:ln>
                <a:solidFill>
                  <a:schemeClr val="tx1"/>
                </a:solidFill>
                <a:effectLst/>
                <a:uLnTx/>
                <a:uFillTx/>
                <a:latin typeface="+mn-lt"/>
                <a:ea typeface="+mn-ea"/>
                <a:cs typeface="+mn-cs"/>
              </a:rPr>
              <a: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400" i="0" u="none" strike="noStrike" kern="1200" cap="none" spc="0" normalizeH="0" baseline="0" noProof="0" smtClean="0">
                <a:ln>
                  <a:noFill/>
                </a:ln>
                <a:solidFill>
                  <a:schemeClr val="tx1"/>
                </a:solidFill>
                <a:effectLst/>
                <a:uLnTx/>
                <a:uFillTx/>
                <a:latin typeface="+mn-lt"/>
                <a:ea typeface="+mn-ea"/>
                <a:cs typeface="+mn-cs"/>
              </a:rPr>
              <a:t>[</a:t>
            </a:r>
            <a:r>
              <a:rPr kumimoji="0" lang="en-US" sz="2400" i="1" u="none" strike="noStrike" kern="1200" cap="none" spc="0" normalizeH="0" baseline="0" noProof="0" smtClean="0">
                <a:ln>
                  <a:noFill/>
                </a:ln>
                <a:solidFill>
                  <a:schemeClr val="tx1"/>
                </a:solidFill>
                <a:effectLst/>
                <a:uLnTx/>
                <a:uFillTx/>
                <a:latin typeface="+mn-lt"/>
                <a:ea typeface="+mn-ea"/>
                <a:cs typeface="+mn-cs"/>
              </a:rPr>
              <a:t>We went outside and played tag</a:t>
            </a:r>
            <a:r>
              <a:rPr kumimoji="0" lang="en-US" sz="2400" i="0" u="none" strike="noStrike" kern="1200" cap="none" spc="0" normalizeH="0" baseline="0" noProof="0" smtClean="0">
                <a:ln>
                  <a:noFill/>
                </a:ln>
                <a:solidFill>
                  <a:schemeClr val="tx1"/>
                </a:solidFill>
                <a:effectLst/>
                <a:uLnTx/>
                <a:uFillTx/>
                <a:latin typeface="+mn-lt"/>
                <a:ea typeface="+mn-ea"/>
                <a:cs typeface="+mn-cs"/>
              </a:rPr>
              <a: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400" i="0" u="none" strike="noStrike" kern="1200" cap="none" spc="0" normalizeH="0" baseline="0" noProof="0" smtClean="0">
                <a:ln>
                  <a:noFill/>
                </a:ln>
                <a:solidFill>
                  <a:schemeClr val="tx1"/>
                </a:solidFill>
                <a:effectLst/>
                <a:uLnTx/>
                <a:uFillTx/>
                <a:latin typeface="+mn-lt"/>
                <a:ea typeface="+mn-ea"/>
                <a:cs typeface="+mn-cs"/>
              </a:rPr>
              <a:t>Jugamos </a:t>
            </a:r>
            <a:r>
              <a:rPr kumimoji="0" lang="en-US" sz="2400" b="1" i="0" u="none" strike="noStrike" kern="1200" cap="none" spc="0" normalizeH="0" baseline="0" noProof="0" smtClean="0">
                <a:ln>
                  <a:noFill/>
                </a:ln>
                <a:solidFill>
                  <a:srgbClr val="71535C"/>
                </a:solidFill>
                <a:effectLst/>
                <a:uLnTx/>
                <a:uFillTx/>
                <a:latin typeface="+mn-lt"/>
                <a:ea typeface="+mn-ea"/>
                <a:cs typeface="+mn-cs"/>
              </a:rPr>
              <a:t>roc, peiper, zisors</a:t>
            </a:r>
            <a:r>
              <a:rPr kumimoji="0" lang="en-US" sz="2400" i="0" u="none" strike="noStrike" kern="1200" cap="none" spc="0" normalizeH="0" baseline="0" noProof="0" smtClean="0">
                <a:ln>
                  <a:noFill/>
                </a:ln>
                <a:effectLst/>
                <a:uLnTx/>
                <a:uFillTx/>
                <a:latin typeface="+mn-lt"/>
                <a:ea typeface="+mn-ea"/>
                <a:cs typeface="+mn-cs"/>
              </a:rPr>
              <a: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400" i="1" u="none" strike="noStrike" kern="1200" cap="none" spc="0" normalizeH="0" baseline="0" noProof="0" smtClean="0">
                <a:ln>
                  <a:noFill/>
                </a:ln>
                <a:solidFill>
                  <a:schemeClr val="tx1"/>
                </a:solidFill>
                <a:effectLst/>
                <a:uLnTx/>
                <a:uFillTx/>
                <a:latin typeface="+mn-lt"/>
                <a:ea typeface="+mn-ea"/>
                <a:cs typeface="+mn-cs"/>
              </a:rPr>
              <a:t>(We played rock, paper, scissors).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Implications</a:t>
            </a:r>
            <a:endParaRPr lang="en-US" sz="4000" smtClean="0">
              <a:solidFill>
                <a:srgbClr val="71535C"/>
              </a:solidFill>
              <a:latin typeface="+mn-lt"/>
            </a:endParaRPr>
          </a:p>
        </p:txBody>
      </p:sp>
      <p:sp>
        <p:nvSpPr>
          <p:cNvPr id="10" name="Rectangle 3"/>
          <p:cNvSpPr txBox="1">
            <a:spLocks noChangeArrowheads="1"/>
          </p:cNvSpPr>
          <p:nvPr/>
        </p:nvSpPr>
        <p:spPr bwMode="auto">
          <a:xfrm>
            <a:off x="457200" y="1464264"/>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ts val="3500"/>
              </a:lnSpc>
            </a:pPr>
            <a:r>
              <a:rPr lang="en-US" sz="2800" smtClean="0">
                <a:latin typeface="+mn-lt"/>
              </a:rPr>
              <a:t>The biggest ‘problems’ with regard to code-switching among emerging bilingual/biliterate children </a:t>
            </a:r>
            <a:r>
              <a:rPr lang="en-US" sz="2800" smtClean="0">
                <a:latin typeface="+mn-lt"/>
              </a:rPr>
              <a:t>may </a:t>
            </a:r>
            <a:r>
              <a:rPr lang="en-US" sz="2800" smtClean="0">
                <a:latin typeface="+mn-lt"/>
              </a:rPr>
              <a:t/>
            </a:r>
            <a:br>
              <a:rPr lang="en-US" sz="2800" smtClean="0">
                <a:latin typeface="+mn-lt"/>
              </a:rPr>
            </a:br>
            <a:r>
              <a:rPr lang="en-US" sz="2800" smtClean="0">
                <a:latin typeface="+mn-lt"/>
              </a:rPr>
              <a:t>have </a:t>
            </a:r>
            <a:r>
              <a:rPr lang="en-US" sz="2800" smtClean="0">
                <a:latin typeface="+mn-lt"/>
              </a:rPr>
              <a:t>more to do with, our attitudes, the way we interpret children’s code-switches, and our desire to ‘fix’ the behavior than with what the children are actually doing.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A New View</a:t>
            </a:r>
            <a:endParaRPr lang="en-US" sz="4000" b="1" smtClean="0">
              <a:solidFill>
                <a:srgbClr val="71535C"/>
              </a:solidFill>
              <a:latin typeface="+mn-lt"/>
            </a:endParaRPr>
          </a:p>
        </p:txBody>
      </p:sp>
      <p:sp>
        <p:nvSpPr>
          <p:cNvPr id="10" name="Rectangle 3"/>
          <p:cNvSpPr txBox="1">
            <a:spLocks noChangeArrowheads="1"/>
          </p:cNvSpPr>
          <p:nvPr/>
        </p:nvSpPr>
        <p:spPr bwMode="auto">
          <a:xfrm>
            <a:off x="457200" y="1464264"/>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ts val="3360"/>
              </a:lnSpc>
            </a:pPr>
            <a:r>
              <a:rPr lang="en-US" sz="2800" smtClean="0"/>
              <a:t>Simultaneous bilinguals use Spanish (and other languages) to get to English in cognitively appropriate but misunderstood ways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Examples (from research)</a:t>
            </a:r>
            <a:endParaRPr lang="en-US" sz="4000" b="1" smtClean="0">
              <a:solidFill>
                <a:srgbClr val="71535C"/>
              </a:solidFill>
              <a:latin typeface="+mn-lt"/>
            </a:endParaRPr>
          </a:p>
        </p:txBody>
      </p:sp>
      <p:sp>
        <p:nvSpPr>
          <p:cNvPr id="10" name="Rectangle 3"/>
          <p:cNvSpPr txBox="1">
            <a:spLocks noChangeArrowheads="1"/>
          </p:cNvSpPr>
          <p:nvPr/>
        </p:nvSpPr>
        <p:spPr bwMode="auto">
          <a:xfrm>
            <a:off x="457200" y="1464264"/>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smtClean="0">
                <a:latin typeface="+mn-lt"/>
              </a:rPr>
              <a:t>Letter Knowledge</a:t>
            </a:r>
          </a:p>
          <a:p>
            <a:pPr marL="804672" lvl="2" indent="-347472">
              <a:lnSpc>
                <a:spcPts val="3500"/>
              </a:lnSpc>
              <a:buFont typeface="Arial" pitchFamily="34" charset="0"/>
              <a:buChar char="•"/>
            </a:pPr>
            <a:r>
              <a:rPr lang="en-US" sz="2800" smtClean="0">
                <a:latin typeface="+mn-lt"/>
                <a:ea typeface="ＭＳ Ｐゴシック" charset="-128"/>
              </a:rPr>
              <a:t>Letra S, sonido s-s-s-s, como Superman</a:t>
            </a:r>
          </a:p>
          <a:p>
            <a:pPr marL="804672" lvl="2" indent="-347472">
              <a:lnSpc>
                <a:spcPts val="3500"/>
              </a:lnSpc>
              <a:buFont typeface="Arial" pitchFamily="34" charset="0"/>
              <a:buChar char="•"/>
            </a:pPr>
            <a:r>
              <a:rPr lang="en-US" sz="2800" smtClean="0">
                <a:latin typeface="+mn-lt"/>
                <a:ea typeface="ＭＳ Ｐゴシック" charset="-128"/>
              </a:rPr>
              <a:t>La P como pájaro</a:t>
            </a:r>
          </a:p>
          <a:p>
            <a:pPr marL="804672" lvl="2" indent="-347472">
              <a:lnSpc>
                <a:spcPts val="3500"/>
              </a:lnSpc>
              <a:buFont typeface="Arial" pitchFamily="34" charset="0"/>
              <a:buChar char="•"/>
            </a:pPr>
            <a:r>
              <a:rPr lang="en-US" sz="2800" smtClean="0">
                <a:latin typeface="+mn-lt"/>
                <a:ea typeface="ＭＳ Ｐゴシック" charset="-128"/>
              </a:rPr>
              <a:t>Q como Q tips</a:t>
            </a:r>
          </a:p>
          <a:p>
            <a:r>
              <a:rPr lang="en-US" sz="2800" smtClean="0">
                <a:latin typeface="+mn-lt"/>
              </a:rPr>
              <a:t>Writing</a:t>
            </a:r>
          </a:p>
          <a:p>
            <a:pPr marL="804672" lvl="2" indent="-347472">
              <a:buFont typeface="Arial" pitchFamily="34" charset="0"/>
              <a:buChar char="•"/>
            </a:pPr>
            <a:r>
              <a:rPr lang="en-US" sz="2800" smtClean="0">
                <a:latin typeface="+mn-lt"/>
                <a:ea typeface="ＭＳ Ｐゴシック" charset="-128"/>
              </a:rPr>
              <a:t>Yo sé escribir mamá (mom); Te quiero (I love you)</a:t>
            </a:r>
          </a:p>
          <a:p>
            <a:pPr marL="804672" lvl="2" indent="-347472">
              <a:buFont typeface="Arial" pitchFamily="34" charset="0"/>
              <a:buChar char="•"/>
            </a:pPr>
            <a:r>
              <a:rPr lang="en-US" sz="2800" smtClean="0">
                <a:latin typeface="+mn-lt"/>
                <a:ea typeface="ＭＳ Ｐゴシック" charset="-128"/>
              </a:rPr>
              <a:t>Tú (2)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Read these words</a:t>
            </a:r>
            <a:endParaRPr lang="en-US" sz="4000" b="1" smtClean="0">
              <a:solidFill>
                <a:srgbClr val="71535C"/>
              </a:solidFill>
              <a:latin typeface="+mn-lt"/>
            </a:endParaRPr>
          </a:p>
        </p:txBody>
      </p:sp>
      <p:sp>
        <p:nvSpPr>
          <p:cNvPr id="10" name="Rectangle 3"/>
          <p:cNvSpPr txBox="1">
            <a:spLocks noChangeArrowheads="1"/>
          </p:cNvSpPr>
          <p:nvPr/>
        </p:nvSpPr>
        <p:spPr bwMode="auto">
          <a:xfrm>
            <a:off x="457200" y="1464264"/>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a:buFont typeface="Arial" pitchFamily="34" charset="0"/>
              <a:buChar char="•"/>
            </a:pPr>
            <a:r>
              <a:rPr lang="en-US" sz="2800" smtClean="0">
                <a:latin typeface="+mn-lt"/>
              </a:rPr>
              <a:t>Coras</a:t>
            </a:r>
          </a:p>
          <a:p>
            <a:pPr marL="347472" indent="-347472">
              <a:buFont typeface="Arial" pitchFamily="34" charset="0"/>
              <a:buChar char="•"/>
            </a:pPr>
            <a:r>
              <a:rPr lang="en-US" sz="2800" smtClean="0">
                <a:latin typeface="+mn-lt"/>
              </a:rPr>
              <a:t>Jon</a:t>
            </a:r>
          </a:p>
          <a:p>
            <a:pPr marL="347472" indent="-347472">
              <a:buFont typeface="Arial" pitchFamily="34" charset="0"/>
              <a:buChar char="•"/>
            </a:pPr>
            <a:r>
              <a:rPr lang="en-US" sz="2800" smtClean="0">
                <a:latin typeface="+mn-lt"/>
              </a:rPr>
              <a:t>Iesipaynay</a:t>
            </a:r>
          </a:p>
          <a:p>
            <a:pPr marL="347472" indent="-347472">
              <a:buFont typeface="Arial" pitchFamily="34" charset="0"/>
              <a:buChar char="•"/>
            </a:pPr>
            <a:r>
              <a:rPr lang="en-US" sz="2800" smtClean="0">
                <a:latin typeface="+mn-lt"/>
              </a:rPr>
              <a:t>Veibies</a:t>
            </a:r>
          </a:p>
          <a:p>
            <a:pPr marL="347472" indent="-347472">
              <a:buFont typeface="Arial" pitchFamily="34" charset="0"/>
              <a:buChar char="•"/>
            </a:pPr>
            <a:r>
              <a:rPr lang="en-US" sz="2800" smtClean="0">
                <a:latin typeface="+mn-lt"/>
              </a:rPr>
              <a:t>Lecktura</a:t>
            </a:r>
          </a:p>
          <a:p>
            <a:pPr marL="347472" indent="-347472">
              <a:buFont typeface="Arial" pitchFamily="34" charset="0"/>
              <a:buChar char="•"/>
            </a:pPr>
            <a:r>
              <a:rPr lang="en-US" sz="2800" smtClean="0">
                <a:latin typeface="+mn-lt"/>
              </a:rPr>
              <a:t>Hielo house</a:t>
            </a:r>
          </a:p>
          <a:p>
            <a:pPr marL="347472" indent="-347472">
              <a:buFont typeface="Arial" pitchFamily="34" charset="0"/>
              <a:buChar char="•"/>
            </a:pPr>
            <a:r>
              <a:rPr lang="en-US" sz="2800" smtClean="0">
                <a:latin typeface="+mn-lt"/>
              </a:rPr>
              <a:t>No budi lik Tim he hab big blud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BUZZ</a:t>
            </a:r>
            <a:endParaRPr lang="en-US" sz="4000" b="1" smtClean="0">
              <a:solidFill>
                <a:srgbClr val="71535C"/>
              </a:solidFill>
              <a:latin typeface="+mn-lt"/>
            </a:endParaRPr>
          </a:p>
        </p:txBody>
      </p:sp>
      <p:sp>
        <p:nvSpPr>
          <p:cNvPr id="10" name="Rectangle 3"/>
          <p:cNvSpPr txBox="1">
            <a:spLocks noChangeArrowheads="1"/>
          </p:cNvSpPr>
          <p:nvPr/>
        </p:nvSpPr>
        <p:spPr bwMode="auto">
          <a:xfrm>
            <a:off x="457200" y="1464264"/>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sz="2800" smtClean="0">
                <a:latin typeface="+mn-lt"/>
              </a:rPr>
              <a:t>Two minutes:</a:t>
            </a:r>
          </a:p>
          <a:p>
            <a:pPr>
              <a:lnSpc>
                <a:spcPct val="150000"/>
              </a:lnSpc>
            </a:pPr>
            <a:r>
              <a:rPr lang="en-US" sz="2800" smtClean="0">
                <a:latin typeface="+mn-lt"/>
              </a:rPr>
              <a:t>1 thing I learned so far I would share at my school</a:t>
            </a:r>
          </a:p>
          <a:p>
            <a:pPr>
              <a:lnSpc>
                <a:spcPct val="150000"/>
              </a:lnSpc>
            </a:pPr>
            <a:r>
              <a:rPr lang="en-US" sz="2800" smtClean="0">
                <a:latin typeface="+mn-lt"/>
              </a:rPr>
              <a:t>1 question I still have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371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lnSpc>
                <a:spcPts val="4400"/>
              </a:lnSpc>
            </a:pPr>
            <a:r>
              <a:rPr lang="en-US" sz="4000" b="1" smtClean="0">
                <a:solidFill>
                  <a:srgbClr val="71535C"/>
                </a:solidFill>
                <a:latin typeface="+mn-lt"/>
              </a:rPr>
              <a:t>‘New’ Methods and Why They Won’t Meet the Needs of the ‘New Normal’</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14" name="Rectangle 13"/>
          <p:cNvSpPr/>
          <p:nvPr/>
        </p:nvSpPr>
        <p:spPr>
          <a:xfrm>
            <a:off x="0" y="1325880"/>
            <a:ext cx="9144000" cy="4846319"/>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5" name="Rectangle 14"/>
          <p:cNvSpPr/>
          <p:nvPr/>
        </p:nvSpPr>
        <p:spPr>
          <a:xfrm>
            <a:off x="0" y="1325881"/>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6" name="Rectangle 15"/>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7" name="Picture 16"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8" name="Content Placeholder 2"/>
          <p:cNvSpPr>
            <a:spLocks noGrp="1"/>
          </p:cNvSpPr>
          <p:nvPr>
            <p:ph idx="1"/>
          </p:nvPr>
        </p:nvSpPr>
        <p:spPr>
          <a:xfrm>
            <a:off x="457200" y="1789386"/>
            <a:ext cx="8229600" cy="3334406"/>
          </a:xfrm>
        </p:spPr>
        <p:txBody>
          <a:bodyPr>
            <a:normAutofit lnSpcReduction="10000"/>
          </a:bodyPr>
          <a:lstStyle/>
          <a:p>
            <a:pPr eaLnBrk="1" hangingPunct="1"/>
            <a:r>
              <a:rPr lang="en-US" sz="2800" smtClean="0"/>
              <a:t>Intensification  to catch them up – Less or no L1</a:t>
            </a:r>
          </a:p>
          <a:p>
            <a:pPr eaLnBrk="1" hangingPunct="1"/>
            <a:r>
              <a:rPr lang="en-US" sz="2800" smtClean="0"/>
              <a:t>Monolingual reading theories and bilingual students</a:t>
            </a:r>
          </a:p>
          <a:p>
            <a:pPr eaLnBrk="1" hangingPunct="1"/>
            <a:r>
              <a:rPr lang="en-US" sz="2800" smtClean="0"/>
              <a:t>‘Good teaching is good teaching’ rhetoric</a:t>
            </a:r>
          </a:p>
          <a:p>
            <a:pPr eaLnBrk="1" hangingPunct="1"/>
            <a:r>
              <a:rPr lang="en-US" sz="2800" smtClean="0"/>
              <a:t>The ESL quick fix diet</a:t>
            </a:r>
          </a:p>
          <a:p>
            <a:pPr eaLnBrk="1" hangingPunct="1"/>
            <a:r>
              <a:rPr lang="en-US" sz="2800" smtClean="0"/>
              <a:t>The privileging of ‘academic English’</a:t>
            </a:r>
          </a:p>
          <a:p>
            <a:pPr eaLnBrk="1" hangingPunct="1"/>
            <a:r>
              <a:rPr lang="en-US" sz="2800" smtClean="0"/>
              <a:t>The acceptance of institutional racism </a:t>
            </a:r>
            <a:r>
              <a:rPr lang="en-US" sz="2800" smtClean="0"/>
              <a:t>– </a:t>
            </a:r>
            <a:r>
              <a:rPr lang="en-US" sz="2800" smtClean="0"/>
              <a:t/>
            </a:r>
            <a:br>
              <a:rPr lang="en-US" sz="2800" smtClean="0"/>
            </a:br>
            <a:r>
              <a:rPr lang="en-US" sz="2800" smtClean="0"/>
              <a:t>‘</a:t>
            </a:r>
            <a:r>
              <a:rPr lang="en-US" sz="2800" smtClean="0"/>
              <a:t>That’s just the way it 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rPr>
              <a:t>What About Research?</a:t>
            </a:r>
            <a:endParaRPr lang="en-US" sz="4000" b="1" smtClean="0">
              <a:solidFill>
                <a:srgbClr val="71535C"/>
              </a:solidFill>
              <a:latin typeface="+mn-lt"/>
            </a:endParaRPr>
          </a:p>
        </p:txBody>
      </p:sp>
      <p:sp>
        <p:nvSpPr>
          <p:cNvPr id="11" name="Content Placeholder 1"/>
          <p:cNvSpPr>
            <a:spLocks noGrp="1"/>
          </p:cNvSpPr>
          <p:nvPr>
            <p:ph idx="4294967295"/>
          </p:nvPr>
        </p:nvSpPr>
        <p:spPr>
          <a:xfrm>
            <a:off x="457200" y="1363717"/>
            <a:ext cx="8229600" cy="4630683"/>
          </a:xfrm>
        </p:spPr>
        <p:txBody>
          <a:bodyPr/>
          <a:lstStyle/>
          <a:p>
            <a:pPr eaLnBrk="1" hangingPunct="1"/>
            <a:r>
              <a:rPr lang="en-US" sz="2400" b="1" smtClean="0"/>
              <a:t>Goldenberg, C</a:t>
            </a:r>
            <a:r>
              <a:rPr lang="en-US" sz="2400" smtClean="0"/>
              <a:t>. (2008</a:t>
            </a:r>
            <a:r>
              <a:rPr lang="en-US" sz="2400" smtClean="0"/>
              <a:t>). </a:t>
            </a:r>
            <a:r>
              <a:rPr lang="en-US" sz="2400" smtClean="0"/>
              <a:t>Teaching </a:t>
            </a:r>
            <a:r>
              <a:rPr lang="en-US" sz="2400" smtClean="0"/>
              <a:t>English Language Learners:  What the Research Does – and Does Not – Say</a:t>
            </a:r>
            <a:r>
              <a:rPr lang="en-US" sz="2400" smtClean="0"/>
              <a:t>. </a:t>
            </a:r>
            <a:r>
              <a:rPr lang="en-US" sz="2400" i="1" smtClean="0"/>
              <a:t>American </a:t>
            </a:r>
            <a:r>
              <a:rPr lang="en-US" sz="2400" i="1" smtClean="0"/>
              <a:t>Educator, </a:t>
            </a:r>
            <a:r>
              <a:rPr lang="en-US" sz="2400" smtClean="0"/>
              <a:t>8-44.</a:t>
            </a:r>
          </a:p>
          <a:p>
            <a:pPr eaLnBrk="1" hangingPunct="1"/>
            <a:r>
              <a:rPr lang="en-US" sz="2400" b="1" smtClean="0"/>
              <a:t>Genesee, F., Lindholm-Leary, K., Saunders, W. &amp; Christian, D</a:t>
            </a:r>
            <a:r>
              <a:rPr lang="en-US" sz="2400" smtClean="0"/>
              <a:t>. (</a:t>
            </a:r>
            <a:r>
              <a:rPr lang="en-US" sz="2400" smtClean="0"/>
              <a:t>2006</a:t>
            </a:r>
            <a:r>
              <a:rPr lang="en-US" sz="2400" smtClean="0"/>
              <a:t>). </a:t>
            </a:r>
            <a:r>
              <a:rPr lang="en-US" sz="2400" i="1" smtClean="0"/>
              <a:t>Educating </a:t>
            </a:r>
            <a:r>
              <a:rPr lang="en-US" sz="2400" i="1" smtClean="0"/>
              <a:t>English-Learners</a:t>
            </a:r>
            <a:r>
              <a:rPr lang="en-US" sz="2400" i="1" smtClean="0"/>
              <a:t>. </a:t>
            </a:r>
            <a:r>
              <a:rPr lang="en-US" sz="2400" smtClean="0"/>
              <a:t>New </a:t>
            </a:r>
            <a:r>
              <a:rPr lang="en-US" sz="2400" smtClean="0"/>
              <a:t>York</a:t>
            </a:r>
            <a:r>
              <a:rPr lang="en-US" sz="2400" smtClean="0"/>
              <a:t>: </a:t>
            </a:r>
            <a:r>
              <a:rPr lang="en-US" sz="2400" smtClean="0"/>
              <a:t>Cambridge </a:t>
            </a:r>
            <a:r>
              <a:rPr lang="en-US" sz="2400" smtClean="0"/>
              <a:t>University Press.</a:t>
            </a:r>
          </a:p>
          <a:p>
            <a:pPr eaLnBrk="1" hangingPunct="1"/>
            <a:r>
              <a:rPr lang="en-US" sz="2400" b="1" smtClean="0"/>
              <a:t>August, D. &amp; Shanahan, T. (ed.) (2006</a:t>
            </a:r>
            <a:r>
              <a:rPr lang="en-US" sz="2400" b="1" smtClean="0"/>
              <a:t>).</a:t>
            </a:r>
            <a:r>
              <a:rPr lang="en-US" sz="2400" smtClean="0"/>
              <a:t> </a:t>
            </a:r>
            <a:r>
              <a:rPr lang="en-US" sz="2400" i="1" smtClean="0"/>
              <a:t>Developing </a:t>
            </a:r>
            <a:r>
              <a:rPr lang="en-US" sz="2400" i="1" smtClean="0"/>
              <a:t>Literacy in Second-Language Learners</a:t>
            </a:r>
            <a:r>
              <a:rPr lang="en-US" sz="2400" i="1" smtClean="0"/>
              <a:t>: </a:t>
            </a:r>
            <a:r>
              <a:rPr lang="en-US" sz="2400" i="1" smtClean="0"/>
              <a:t>Report </a:t>
            </a:r>
            <a:r>
              <a:rPr lang="en-US" sz="2400" i="1" smtClean="0"/>
              <a:t>of the National Literacy Panel on Language-Minority Children and Youth</a:t>
            </a:r>
            <a:r>
              <a:rPr lang="en-US" sz="2400" i="1" smtClean="0"/>
              <a:t>. </a:t>
            </a:r>
            <a:r>
              <a:rPr lang="en-US" sz="2400" smtClean="0"/>
              <a:t>Mahwah</a:t>
            </a:r>
            <a:r>
              <a:rPr lang="en-US" sz="2400" smtClean="0"/>
              <a:t>, NJ:  Lawrence Erlbaum.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2" name="Rectangle 11"/>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4" name="Rectangle 13"/>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5" name="Picture 14"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6" name="Title 1"/>
          <p:cNvSpPr>
            <a:spLocks noGrp="1"/>
          </p:cNvSpPr>
          <p:nvPr>
            <p:ph type="title"/>
          </p:nvPr>
        </p:nvSpPr>
        <p:spPr>
          <a:xfrm>
            <a:off x="0" y="0"/>
            <a:ext cx="9144000" cy="838200"/>
          </a:xfrm>
        </p:spPr>
        <p:txBody>
          <a:bodyPr>
            <a:normAutofit/>
          </a:bodyPr>
          <a:lstStyle/>
          <a:p>
            <a:r>
              <a:rPr lang="en-US" sz="4000" b="1" smtClean="0">
                <a:solidFill>
                  <a:srgbClr val="71535C"/>
                </a:solidFill>
                <a:latin typeface="+mn-lt"/>
              </a:rPr>
              <a:t>What we should keep in mind…</a:t>
            </a:r>
            <a:endParaRPr lang="en-US" sz="4000" b="1">
              <a:solidFill>
                <a:srgbClr val="71535C"/>
              </a:solidFill>
              <a:latin typeface="+mn-lt"/>
            </a:endParaRPr>
          </a:p>
        </p:txBody>
      </p:sp>
      <p:sp>
        <p:nvSpPr>
          <p:cNvPr id="17" name="Content Placeholder 2"/>
          <p:cNvSpPr>
            <a:spLocks noGrp="1"/>
          </p:cNvSpPr>
          <p:nvPr>
            <p:ph idx="1"/>
          </p:nvPr>
        </p:nvSpPr>
        <p:spPr>
          <a:xfrm>
            <a:off x="457200" y="1286359"/>
            <a:ext cx="8229600" cy="3223648"/>
          </a:xfrm>
        </p:spPr>
        <p:txBody>
          <a:bodyPr>
            <a:noAutofit/>
          </a:bodyPr>
          <a:lstStyle/>
          <a:p>
            <a:pPr eaLnBrk="1" hangingPunct="1">
              <a:lnSpc>
                <a:spcPct val="90000"/>
              </a:lnSpc>
              <a:spcBef>
                <a:spcPts val="600"/>
              </a:spcBef>
            </a:pPr>
            <a:r>
              <a:rPr lang="en-US" sz="2800" smtClean="0"/>
              <a:t>Growth in EBs is the REASON:</a:t>
            </a:r>
          </a:p>
          <a:p>
            <a:pPr marL="740664" indent="-283464">
              <a:lnSpc>
                <a:spcPct val="90000"/>
              </a:lnSpc>
              <a:spcBef>
                <a:spcPts val="600"/>
              </a:spcBef>
              <a:buFont typeface="Calibri" pitchFamily="34" charset="0"/>
              <a:buChar char="–"/>
            </a:pPr>
            <a:r>
              <a:rPr lang="en-US" sz="2800" smtClean="0"/>
              <a:t> That more schools aren’t closing; </a:t>
            </a:r>
          </a:p>
          <a:p>
            <a:pPr marL="740664" indent="-283464">
              <a:lnSpc>
                <a:spcPct val="90000"/>
              </a:lnSpc>
              <a:spcBef>
                <a:spcPts val="600"/>
              </a:spcBef>
              <a:buFont typeface="Calibri" pitchFamily="34" charset="0"/>
              <a:buChar char="–"/>
            </a:pPr>
            <a:r>
              <a:rPr lang="en-US" sz="2800" smtClean="0"/>
              <a:t>That teachers aren’t losing their jobs; and </a:t>
            </a:r>
          </a:p>
          <a:p>
            <a:pPr marL="740664" indent="-283464">
              <a:lnSpc>
                <a:spcPct val="90000"/>
              </a:lnSpc>
              <a:spcBef>
                <a:spcPts val="600"/>
              </a:spcBef>
              <a:buFont typeface="Calibri" pitchFamily="34" charset="0"/>
              <a:buChar char="–"/>
            </a:pPr>
            <a:r>
              <a:rPr lang="en-US" sz="2800" smtClean="0"/>
              <a:t>That money is flowing into the GENERAL fund of many of our local school districts.</a:t>
            </a:r>
          </a:p>
          <a:p>
            <a:pPr eaLnBrk="1" hangingPunct="1">
              <a:lnSpc>
                <a:spcPct val="90000"/>
              </a:lnSpc>
              <a:spcBef>
                <a:spcPts val="600"/>
              </a:spcBef>
            </a:pPr>
            <a:r>
              <a:rPr lang="en-US" sz="2800" smtClean="0"/>
              <a:t>EBs are VALUE added to our local schools and districts.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lnSpc>
                <a:spcPts val="4400"/>
              </a:lnSpc>
            </a:pPr>
            <a:r>
              <a:rPr lang="en-US" sz="4000" b="1" smtClean="0">
                <a:solidFill>
                  <a:srgbClr val="71535C"/>
                </a:solidFill>
                <a:latin typeface="+mn-lt"/>
              </a:rPr>
              <a:t>Intensification and Troubling Trends (Berliner &amp; Biddle, 2004)</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6" name="Rectangle 5"/>
          <p:cNvSpPr/>
          <p:nvPr/>
        </p:nvSpPr>
        <p:spPr>
          <a:xfrm>
            <a:off x="0" y="1325880"/>
            <a:ext cx="9144000" cy="4846319"/>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1325881"/>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9" name="Picture 8"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0" name="Content Placeholder 2"/>
          <p:cNvSpPr>
            <a:spLocks noGrp="1"/>
          </p:cNvSpPr>
          <p:nvPr>
            <p:ph idx="1"/>
          </p:nvPr>
        </p:nvSpPr>
        <p:spPr>
          <a:xfrm>
            <a:off x="457200" y="1789386"/>
            <a:ext cx="8229600" cy="4004442"/>
          </a:xfrm>
        </p:spPr>
        <p:txBody>
          <a:bodyPr>
            <a:noAutofit/>
          </a:bodyPr>
          <a:lstStyle/>
          <a:p>
            <a:pPr marL="0" lvl="1" indent="0" eaLnBrk="1" hangingPunct="1">
              <a:lnSpc>
                <a:spcPct val="90000"/>
              </a:lnSpc>
              <a:buFont typeface="Wingdings" charset="2"/>
              <a:buNone/>
            </a:pPr>
            <a:r>
              <a:rPr lang="en-US" sz="2400" smtClean="0">
                <a:ea typeface="ＭＳ Ｐゴシック" charset="-128"/>
              </a:rPr>
              <a:t>Perception that EB children are problems to be ‘fixed’ </a:t>
            </a:r>
            <a:r>
              <a:rPr lang="en-US" sz="2400" smtClean="0">
                <a:ea typeface="ＭＳ Ｐゴシック" charset="-128"/>
              </a:rPr>
              <a:t>has </a:t>
            </a:r>
            <a:r>
              <a:rPr lang="en-US" sz="2400" smtClean="0">
                <a:ea typeface="ＭＳ Ｐゴシック" charset="-128"/>
              </a:rPr>
              <a:t/>
            </a:r>
            <a:br>
              <a:rPr lang="en-US" sz="2400" smtClean="0">
                <a:ea typeface="ＭＳ Ｐゴシック" charset="-128"/>
              </a:rPr>
            </a:br>
            <a:r>
              <a:rPr lang="en-US" sz="2400" smtClean="0">
                <a:ea typeface="ＭＳ Ｐゴシック" charset="-128"/>
              </a:rPr>
              <a:t>led to </a:t>
            </a:r>
            <a:r>
              <a:rPr lang="en-US" sz="2400" smtClean="0">
                <a:ea typeface="ＭＳ Ｐゴシック" charset="-128"/>
              </a:rPr>
              <a:t>policies that intensify school programs rather than reforming them;</a:t>
            </a:r>
          </a:p>
          <a:p>
            <a:pPr lvl="1" eaLnBrk="1" hangingPunct="1">
              <a:lnSpc>
                <a:spcPct val="90000"/>
              </a:lnSpc>
              <a:buFont typeface="Arial" pitchFamily="34" charset="0"/>
              <a:buChar char="•"/>
            </a:pPr>
            <a:r>
              <a:rPr lang="en-US" sz="2400" smtClean="0">
                <a:ea typeface="ＭＳ Ｐゴシック" charset="-128"/>
              </a:rPr>
              <a:t>Intensification curriculum = Fix kids by ‘catching them up’</a:t>
            </a:r>
          </a:p>
          <a:p>
            <a:pPr lvl="1" eaLnBrk="1" hangingPunct="1">
              <a:lnSpc>
                <a:spcPct val="90000"/>
              </a:lnSpc>
              <a:buFont typeface="Arial" pitchFamily="34" charset="0"/>
              <a:buChar char="•"/>
            </a:pPr>
            <a:r>
              <a:rPr lang="en-US" sz="2400" smtClean="0">
                <a:ea typeface="ＭＳ Ｐゴシック" charset="-128"/>
              </a:rPr>
              <a:t>Intensification = more English (earlier), more homework, more reading and math;</a:t>
            </a:r>
          </a:p>
          <a:p>
            <a:pPr lvl="1" eaLnBrk="1" hangingPunct="1">
              <a:lnSpc>
                <a:spcPct val="90000"/>
              </a:lnSpc>
              <a:buFont typeface="Arial" pitchFamily="34" charset="0"/>
              <a:buChar char="•"/>
            </a:pPr>
            <a:r>
              <a:rPr lang="en-US" sz="2400" smtClean="0">
                <a:ea typeface="ＭＳ Ｐゴシック" charset="-128"/>
              </a:rPr>
              <a:t>Intensification = less PE, less music, less art</a:t>
            </a:r>
          </a:p>
          <a:p>
            <a:pPr lvl="1" eaLnBrk="1" hangingPunct="1">
              <a:lnSpc>
                <a:spcPct val="90000"/>
              </a:lnSpc>
              <a:buFont typeface="Arial" pitchFamily="34" charset="0"/>
              <a:buChar char="•"/>
            </a:pPr>
            <a:r>
              <a:rPr lang="en-US" sz="2400" smtClean="0">
                <a:ea typeface="ＭＳ Ｐゴシック" charset="-128"/>
              </a:rPr>
              <a:t>In some cases = NO RECESS</a:t>
            </a:r>
          </a:p>
          <a:p>
            <a:pPr lvl="1" eaLnBrk="1" hangingPunct="1">
              <a:lnSpc>
                <a:spcPct val="90000"/>
              </a:lnSpc>
              <a:buFont typeface="Arial" pitchFamily="34" charset="0"/>
              <a:buChar char="•"/>
            </a:pPr>
            <a:r>
              <a:rPr lang="en-US" sz="2400" smtClean="0">
                <a:ea typeface="ＭＳ Ｐゴシック" charset="-128"/>
              </a:rPr>
              <a:t>Intensification = LESS SPANISH or other L1</a:t>
            </a:r>
          </a:p>
          <a:p>
            <a:pPr lvl="1" eaLnBrk="1" hangingPunct="1">
              <a:lnSpc>
                <a:spcPct val="90000"/>
              </a:lnSpc>
              <a:buFont typeface="Arial" pitchFamily="34" charset="0"/>
              <a:buChar char="•"/>
            </a:pPr>
            <a:r>
              <a:rPr lang="en-US" sz="2400" smtClean="0">
                <a:ea typeface="ＭＳ Ｐゴシック" charset="-128"/>
              </a:rPr>
              <a:t>Intensification = MORE PRESSURE to teach only in English</a:t>
            </a:r>
            <a:endParaRPr lang="en-US" sz="2400" u="sng" smtClean="0">
              <a:ea typeface="ＭＳ Ｐゴシック"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5000" lnSpcReduction="10000"/>
          </a:bodyPr>
          <a:lstStyle/>
          <a:p>
            <a:pPr lvl="0" algn="ctr">
              <a:lnSpc>
                <a:spcPts val="4400"/>
              </a:lnSpc>
            </a:pPr>
            <a:r>
              <a:rPr lang="en-US" sz="4700" b="1" smtClean="0">
                <a:solidFill>
                  <a:srgbClr val="71535C"/>
                </a:solidFill>
                <a:latin typeface="+mn-lt"/>
              </a:rPr>
              <a:t>What the Research Says: </a:t>
            </a:r>
          </a:p>
          <a:p>
            <a:pPr lvl="0" algn="ctr">
              <a:lnSpc>
                <a:spcPts val="4400"/>
              </a:lnSpc>
            </a:pPr>
            <a:r>
              <a:rPr lang="en-US" sz="4000" b="1" smtClean="0">
                <a:solidFill>
                  <a:srgbClr val="71535C"/>
                </a:solidFill>
                <a:latin typeface="+mn-lt"/>
              </a:rPr>
              <a:t>Bilingual Reading Instruction (Goldenberg, 2008)</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6" name="Rectangle 5"/>
          <p:cNvSpPr/>
          <p:nvPr/>
        </p:nvSpPr>
        <p:spPr>
          <a:xfrm>
            <a:off x="0" y="1325880"/>
            <a:ext cx="9144000" cy="4846319"/>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1325881"/>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9" name="Picture 8"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0" name="Content Placeholder 2"/>
          <p:cNvSpPr>
            <a:spLocks noGrp="1"/>
          </p:cNvSpPr>
          <p:nvPr>
            <p:ph idx="1"/>
          </p:nvPr>
        </p:nvSpPr>
        <p:spPr>
          <a:xfrm>
            <a:off x="457200" y="1789385"/>
            <a:ext cx="8229600" cy="4209393"/>
          </a:xfrm>
        </p:spPr>
        <p:txBody>
          <a:bodyPr>
            <a:noAutofit/>
          </a:bodyPr>
          <a:lstStyle/>
          <a:p>
            <a:pPr eaLnBrk="1" hangingPunct="1"/>
            <a:r>
              <a:rPr lang="en-US" sz="2400" smtClean="0"/>
              <a:t>If you are doing it, keep doing it – it is a scientifically based ‘best practice’</a:t>
            </a:r>
          </a:p>
          <a:p>
            <a:pPr eaLnBrk="1" hangingPunct="1"/>
            <a:r>
              <a:rPr lang="en-US" sz="2400" smtClean="0"/>
              <a:t>However, effects are cumulative – 5 yrs of instruction in first language is more beneficial than 1</a:t>
            </a:r>
          </a:p>
          <a:p>
            <a:pPr eaLnBrk="1" hangingPunct="1"/>
            <a:r>
              <a:rPr lang="en-US" sz="2400" smtClean="0"/>
              <a:t>Key is that first language reading is beneficial to READING IN ENGLISH</a:t>
            </a:r>
          </a:p>
          <a:p>
            <a:pPr eaLnBrk="1" hangingPunct="1"/>
            <a:r>
              <a:rPr lang="en-US" sz="2400" smtClean="0"/>
              <a:t>Especially true for Spanish and other languages that share an alphabetic principle with English</a:t>
            </a:r>
          </a:p>
          <a:p>
            <a:pPr eaLnBrk="1" hangingPunct="1"/>
            <a:r>
              <a:rPr lang="en-US" sz="2400" smtClean="0"/>
              <a:t>Cross-language transfer needs to be explicitly taught</a:t>
            </a:r>
          </a:p>
          <a:p>
            <a:pPr eaLnBrk="1" hangingPunct="1"/>
            <a:r>
              <a:rPr lang="en-US" sz="2400" smtClean="0"/>
              <a:t>Moot point as few children have this opportunity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Goldenberg</a:t>
            </a:r>
            <a:r>
              <a:rPr lang="en-US" sz="4000" b="1" smtClean="0"/>
              <a:t> </a:t>
            </a:r>
            <a:r>
              <a:rPr lang="en-US" sz="4000" b="1" smtClean="0">
                <a:solidFill>
                  <a:srgbClr val="71535C"/>
                </a:solidFill>
                <a:latin typeface="+mn-lt"/>
              </a:rPr>
              <a:t>(cont.)</a:t>
            </a:r>
            <a:endParaRPr lang="en-US" sz="4000" b="1" smtClean="0">
              <a:solidFill>
                <a:srgbClr val="71535C"/>
              </a:solidFill>
              <a:latin typeface="+mn-lt"/>
            </a:endParaRPr>
          </a:p>
        </p:txBody>
      </p:sp>
      <p:sp>
        <p:nvSpPr>
          <p:cNvPr id="10" name="Content Placeholder 1"/>
          <p:cNvSpPr>
            <a:spLocks noGrp="1"/>
          </p:cNvSpPr>
          <p:nvPr>
            <p:ph idx="4294967295"/>
          </p:nvPr>
        </p:nvSpPr>
        <p:spPr>
          <a:xfrm>
            <a:off x="457200" y="1206063"/>
            <a:ext cx="8229600" cy="4788338"/>
          </a:xfrm>
        </p:spPr>
        <p:txBody>
          <a:bodyPr/>
          <a:lstStyle/>
          <a:p>
            <a:pPr eaLnBrk="1" hangingPunct="1"/>
            <a:r>
              <a:rPr lang="en-US" sz="2400" smtClean="0"/>
              <a:t>Using a child’s native language can enhance learning even if it is not used as a medium of instruction.</a:t>
            </a:r>
          </a:p>
          <a:p>
            <a:pPr eaLnBrk="1" hangingPunct="1"/>
            <a:r>
              <a:rPr lang="en-US" sz="2400" smtClean="0"/>
              <a:t>For example, clarifying information and concepts,  classroom management,  communicating with parents, cognates, and in encouraging bilingualism.</a:t>
            </a:r>
          </a:p>
          <a:p>
            <a:pPr eaLnBrk="1" hangingPunct="1"/>
            <a:r>
              <a:rPr lang="en-US" sz="2400" smtClean="0"/>
              <a:t>Bilingualism is a cultural, intellectual, cognitive, vocational and economic advantage.</a:t>
            </a:r>
          </a:p>
          <a:p>
            <a:pPr eaLnBrk="1" hangingPunct="1"/>
            <a:r>
              <a:rPr lang="en-US" sz="2400" smtClean="0"/>
              <a:t>Banning or forbidding children to use their native languages in schools is counter-productive and does NOT accelerate English acquisition.</a:t>
            </a:r>
          </a:p>
          <a:p>
            <a:pPr eaLnBrk="1" hangingPunct="1"/>
            <a:r>
              <a:rPr lang="en-US" sz="2400" smtClean="0"/>
              <a:t>INTENSIFICATION IS NOT A BEST PRACTICE!!!!!!</a:t>
            </a:r>
          </a:p>
          <a:p>
            <a:pPr eaLnBrk="1" hangingPunct="1"/>
            <a:r>
              <a:rPr lang="en-US" sz="2400" smtClean="0"/>
              <a:t>FIGURE OUT HOW TO USE BOTH LANGUAGES!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Monolingual Reading Theory</a:t>
            </a:r>
            <a:endParaRPr lang="en-US" sz="4000" b="1" smtClean="0">
              <a:solidFill>
                <a:srgbClr val="71535C"/>
              </a:solidFill>
              <a:latin typeface="+mn-lt"/>
            </a:endParaRPr>
          </a:p>
        </p:txBody>
      </p:sp>
      <p:sp>
        <p:nvSpPr>
          <p:cNvPr id="10" name="Content Placeholder 1"/>
          <p:cNvSpPr>
            <a:spLocks noGrp="1"/>
          </p:cNvSpPr>
          <p:nvPr>
            <p:ph idx="4294967295"/>
          </p:nvPr>
        </p:nvSpPr>
        <p:spPr>
          <a:xfrm>
            <a:off x="457200" y="1206063"/>
            <a:ext cx="8229600" cy="4788338"/>
          </a:xfrm>
        </p:spPr>
        <p:txBody>
          <a:bodyPr/>
          <a:lstStyle/>
          <a:p>
            <a:pPr eaLnBrk="1" hangingPunct="1">
              <a:lnSpc>
                <a:spcPct val="90000"/>
              </a:lnSpc>
            </a:pPr>
            <a:r>
              <a:rPr lang="en-US" sz="2400" smtClean="0"/>
              <a:t>Berhardt, 2003;  Grant &amp; Wong, 2003;  Halcón, 2001</a:t>
            </a:r>
          </a:p>
          <a:p>
            <a:pPr eaLnBrk="1" hangingPunct="1">
              <a:lnSpc>
                <a:spcPct val="90000"/>
              </a:lnSpc>
            </a:pPr>
            <a:r>
              <a:rPr lang="en-US" sz="2400" smtClean="0"/>
              <a:t>Universalist view (L1 and L2 reading development </a:t>
            </a:r>
            <a:r>
              <a:rPr lang="en-US" sz="2400" smtClean="0"/>
              <a:t>are </a:t>
            </a:r>
            <a:r>
              <a:rPr lang="en-US" sz="2400" smtClean="0"/>
              <a:t/>
            </a:r>
            <a:br>
              <a:rPr lang="en-US" sz="2400" smtClean="0"/>
            </a:br>
            <a:r>
              <a:rPr lang="en-US" sz="2400" smtClean="0"/>
              <a:t>the </a:t>
            </a:r>
            <a:r>
              <a:rPr lang="en-US" sz="2400" smtClean="0"/>
              <a:t>same)</a:t>
            </a:r>
          </a:p>
          <a:p>
            <a:pPr eaLnBrk="1" hangingPunct="1">
              <a:lnSpc>
                <a:spcPct val="90000"/>
              </a:lnSpc>
            </a:pPr>
            <a:r>
              <a:rPr lang="en-US" sz="2400" smtClean="0"/>
              <a:t>North American/British/Australian literacy industry drives education policy</a:t>
            </a:r>
          </a:p>
          <a:p>
            <a:pPr eaLnBrk="1" hangingPunct="1">
              <a:lnSpc>
                <a:spcPct val="90000"/>
              </a:lnSpc>
            </a:pPr>
            <a:r>
              <a:rPr lang="en-US" sz="2400" smtClean="0"/>
              <a:t>Research on literacy teaching and development predominately done by monolingual English speakers on monolingual English children</a:t>
            </a:r>
          </a:p>
          <a:p>
            <a:pPr eaLnBrk="1" hangingPunct="1">
              <a:lnSpc>
                <a:spcPct val="90000"/>
              </a:lnSpc>
            </a:pPr>
            <a:r>
              <a:rPr lang="en-US" sz="2400" smtClean="0"/>
              <a:t>Treatment of all ELLs as if they were the same (English/Spanish;  Farsi/English) (L1 is not irrelevant)</a:t>
            </a:r>
          </a:p>
          <a:p>
            <a:pPr eaLnBrk="1" hangingPunct="1">
              <a:lnSpc>
                <a:spcPct val="90000"/>
              </a:lnSpc>
            </a:pPr>
            <a:r>
              <a:rPr lang="en-US" sz="2400" smtClean="0"/>
              <a:t>Exacerbated in the last decade by high stakes tests developed for monolingual English students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scanfrench.jpg                                                 00027DF8Macintosh HD                   BAE2B53D:"/>
          <p:cNvPicPr>
            <a:picLocks noChangeAspect="1" noChangeArrowheads="1"/>
          </p:cNvPicPr>
          <p:nvPr/>
        </p:nvPicPr>
        <p:blipFill>
          <a:blip r:embed="rId3"/>
          <a:srcRect l="1613" t="33914" r="1613" b="6976"/>
          <a:stretch>
            <a:fillRect/>
          </a:stretch>
        </p:blipFill>
        <p:spPr bwMode="auto">
          <a:xfrm>
            <a:off x="935585" y="850615"/>
            <a:ext cx="7272830" cy="5321585"/>
          </a:xfrm>
          <a:prstGeom prst="rect">
            <a:avLst/>
          </a:prstGeom>
          <a:noFill/>
          <a:ln w="9525">
            <a:noFill/>
            <a:miter lim="800000"/>
            <a:headEnd/>
            <a:tailEnd/>
          </a:ln>
        </p:spPr>
      </p:pic>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4"/>
            </a:endParaRPr>
          </a:p>
        </p:txBody>
      </p:sp>
      <p:pic>
        <p:nvPicPr>
          <p:cNvPr id="9" name="Picture 8" descr="Final logo-2C-188.png"/>
          <p:cNvPicPr>
            <a:picLocks noChangeAspect="1"/>
          </p:cNvPicPr>
          <p:nvPr/>
        </p:nvPicPr>
        <p:blipFill>
          <a:blip r:embed="rId5" cstate="print"/>
          <a:stretch>
            <a:fillRect/>
          </a:stretch>
        </p:blipFill>
        <p:spPr>
          <a:xfrm>
            <a:off x="7772400" y="6324600"/>
            <a:ext cx="1125440" cy="425636"/>
          </a:xfrm>
          <a:prstGeom prst="rect">
            <a:avLst/>
          </a:prstGeom>
        </p:spPr>
      </p:pic>
      <p:sp>
        <p:nvSpPr>
          <p:cNvPr id="7" name="Rectangle 6"/>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Beyond “good teaching” platitudes</a:t>
            </a:r>
            <a:endParaRPr lang="en-US" sz="4000" b="1" smtClean="0">
              <a:solidFill>
                <a:srgbClr val="71535C"/>
              </a:solidFill>
              <a:latin typeface="+mn-lt"/>
            </a:endParaRPr>
          </a:p>
        </p:txBody>
      </p:sp>
      <p:sp>
        <p:nvSpPr>
          <p:cNvPr id="10" name="Content Placeholder 1"/>
          <p:cNvSpPr>
            <a:spLocks noGrp="1"/>
          </p:cNvSpPr>
          <p:nvPr>
            <p:ph idx="4294967295"/>
          </p:nvPr>
        </p:nvSpPr>
        <p:spPr>
          <a:xfrm>
            <a:off x="457200" y="1206063"/>
            <a:ext cx="8229600" cy="4788338"/>
          </a:xfrm>
        </p:spPr>
        <p:txBody>
          <a:bodyPr/>
          <a:lstStyle/>
          <a:p>
            <a:pPr eaLnBrk="1" hangingPunct="1"/>
            <a:r>
              <a:rPr lang="en-US" sz="2800" smtClean="0"/>
              <a:t>Read it to yourself, Read it out loud, Ask yourself - “Does this make sense?”</a:t>
            </a:r>
          </a:p>
          <a:p>
            <a:pPr eaLnBrk="1" hangingPunct="1"/>
            <a:r>
              <a:rPr lang="en-US" sz="2800" smtClean="0"/>
              <a:t>Good strategy in L1 - Not in L2</a:t>
            </a:r>
          </a:p>
          <a:p>
            <a:pPr eaLnBrk="1" hangingPunct="1"/>
            <a:r>
              <a:rPr lang="en-US" sz="2800" smtClean="0"/>
              <a:t>Turn to a partner - talk about the story, </a:t>
            </a:r>
            <a:r>
              <a:rPr lang="en-US" sz="2800" smtClean="0"/>
              <a:t>- </a:t>
            </a:r>
            <a:r>
              <a:rPr lang="en-US" sz="2800" smtClean="0"/>
              <a:t/>
            </a:r>
            <a:br>
              <a:rPr lang="en-US" sz="2800" smtClean="0"/>
            </a:br>
            <a:r>
              <a:rPr lang="en-US" sz="2800" smtClean="0"/>
              <a:t>Good </a:t>
            </a:r>
            <a:r>
              <a:rPr lang="en-US" sz="2800" smtClean="0"/>
              <a:t>Strategy L1 not L2 UNLESS</a:t>
            </a:r>
          </a:p>
          <a:p>
            <a:pPr eaLnBrk="1" hangingPunct="1"/>
            <a:r>
              <a:rPr lang="en-US" sz="2800" smtClean="0"/>
              <a:t>You use L1 </a:t>
            </a:r>
            <a:r>
              <a:rPr lang="en-US" sz="2800" smtClean="0"/>
              <a:t>strategically </a:t>
            </a:r>
            <a:r>
              <a:rPr lang="en-US" sz="2800" smtClean="0"/>
              <a:t>– </a:t>
            </a:r>
            <a:br>
              <a:rPr lang="en-US" sz="2800" smtClean="0"/>
            </a:br>
            <a:r>
              <a:rPr lang="en-US" sz="2800" smtClean="0"/>
              <a:t>what </a:t>
            </a:r>
            <a:r>
              <a:rPr lang="en-US" sz="2800" smtClean="0"/>
              <a:t>language did you use to talk to you partner?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Read This…..Repeat Strategy</a:t>
            </a:r>
            <a:endParaRPr lang="en-US" sz="4000" b="1" smtClean="0">
              <a:solidFill>
                <a:srgbClr val="71535C"/>
              </a:solidFill>
              <a:latin typeface="+mn-lt"/>
            </a:endParaRPr>
          </a:p>
        </p:txBody>
      </p:sp>
      <p:sp>
        <p:nvSpPr>
          <p:cNvPr id="10" name="Content Placeholder 1"/>
          <p:cNvSpPr>
            <a:spLocks noGrp="1"/>
          </p:cNvSpPr>
          <p:nvPr>
            <p:ph idx="4294967295"/>
          </p:nvPr>
        </p:nvSpPr>
        <p:spPr>
          <a:xfrm>
            <a:off x="457200" y="1923393"/>
            <a:ext cx="8229600" cy="4071008"/>
          </a:xfrm>
        </p:spPr>
        <p:txBody>
          <a:bodyPr/>
          <a:lstStyle/>
          <a:p>
            <a:pPr marL="0" indent="0" eaLnBrk="1" hangingPunct="1">
              <a:lnSpc>
                <a:spcPts val="3700"/>
              </a:lnSpc>
              <a:buNone/>
            </a:pPr>
            <a:r>
              <a:rPr lang="en-US" sz="2800" smtClean="0"/>
              <a:t>The handsome young prince walked in the forest one bright summer </a:t>
            </a:r>
            <a:r>
              <a:rPr lang="en-US" sz="2800" smtClean="0"/>
              <a:t>day</a:t>
            </a:r>
            <a:r>
              <a:rPr lang="en-US" sz="2800" smtClean="0"/>
              <a:t>. She </a:t>
            </a:r>
            <a:r>
              <a:rPr lang="en-US" sz="2800" smtClean="0"/>
              <a:t>got tired and stood under a tree to keep from </a:t>
            </a:r>
            <a:r>
              <a:rPr lang="en-US" sz="2800" smtClean="0"/>
              <a:t>getting </a:t>
            </a:r>
            <a:r>
              <a:rPr lang="en-US" sz="2800" smtClean="0"/>
              <a:t>wet.</a:t>
            </a:r>
            <a:endParaRPr lang="en-US" sz="28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 naval.jpg                                                      00027DF8Macintosh HD                   BAE2B53D:"/>
          <p:cNvPicPr>
            <a:picLocks noChangeAspect="1" noChangeArrowheads="1"/>
          </p:cNvPicPr>
          <p:nvPr/>
        </p:nvPicPr>
        <p:blipFill>
          <a:blip r:embed="rId3"/>
          <a:srcRect/>
          <a:stretch>
            <a:fillRect/>
          </a:stretch>
        </p:blipFill>
        <p:spPr bwMode="auto">
          <a:xfrm>
            <a:off x="230187" y="1127234"/>
            <a:ext cx="8683625" cy="4800600"/>
          </a:xfrm>
          <a:prstGeom prst="rect">
            <a:avLst/>
          </a:prstGeom>
          <a:noFill/>
          <a:ln w="9525">
            <a:noFill/>
            <a:miter lim="800000"/>
            <a:headEnd/>
            <a:tailEnd/>
          </a:ln>
        </p:spPr>
      </p:pic>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4"/>
            </a:endParaRPr>
          </a:p>
        </p:txBody>
      </p:sp>
      <p:pic>
        <p:nvPicPr>
          <p:cNvPr id="8" name="Picture 7" descr="Final logo-2C-188.png"/>
          <p:cNvPicPr>
            <a:picLocks noChangeAspect="1"/>
          </p:cNvPicPr>
          <p:nvPr/>
        </p:nvPicPr>
        <p:blipFill>
          <a:blip r:embed="rId5" cstate="print"/>
          <a:stretch>
            <a:fillRect/>
          </a:stretch>
        </p:blipFill>
        <p:spPr>
          <a:xfrm>
            <a:off x="7772400" y="6324600"/>
            <a:ext cx="1125440" cy="42563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371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5000" lnSpcReduction="10000"/>
          </a:bodyPr>
          <a:lstStyle/>
          <a:p>
            <a:pPr lvl="0" algn="ctr">
              <a:lnSpc>
                <a:spcPts val="4400"/>
              </a:lnSpc>
            </a:pPr>
            <a:r>
              <a:rPr lang="en-US" sz="5700" b="1" smtClean="0">
                <a:solidFill>
                  <a:srgbClr val="71535C"/>
                </a:solidFill>
                <a:latin typeface="+mn-lt"/>
              </a:rPr>
              <a:t>Beyond ‘Good Teaching</a:t>
            </a:r>
            <a:r>
              <a:rPr lang="en-US" sz="5700" b="1" smtClean="0">
                <a:solidFill>
                  <a:srgbClr val="71535C"/>
                </a:solidFill>
                <a:latin typeface="+mn-lt"/>
              </a:rPr>
              <a:t>’:  </a:t>
            </a:r>
            <a:endParaRPr lang="en-US" sz="5700" b="1" smtClean="0">
              <a:solidFill>
                <a:srgbClr val="71535C"/>
              </a:solidFill>
              <a:latin typeface="+mn-lt"/>
            </a:endParaRPr>
          </a:p>
          <a:p>
            <a:pPr lvl="0" algn="ctr">
              <a:lnSpc>
                <a:spcPts val="4400"/>
              </a:lnSpc>
            </a:pPr>
            <a:r>
              <a:rPr lang="en-US" sz="4600" b="1" smtClean="0">
                <a:solidFill>
                  <a:srgbClr val="71535C"/>
                </a:solidFill>
                <a:latin typeface="+mn-lt"/>
              </a:rPr>
              <a:t>Background </a:t>
            </a:r>
            <a:r>
              <a:rPr lang="en-US" sz="4600" b="1" smtClean="0">
                <a:solidFill>
                  <a:srgbClr val="71535C"/>
                </a:solidFill>
                <a:latin typeface="+mn-lt"/>
              </a:rPr>
              <a:t>Knowledge ≠ Cultural Schema</a:t>
            </a:r>
            <a:endParaRPr kumimoji="0" lang="en-US" sz="4600" b="1" i="0" u="none" strike="noStrike" kern="1200" cap="none" spc="0" normalizeH="0" baseline="0" noProof="0">
              <a:ln>
                <a:noFill/>
              </a:ln>
              <a:solidFill>
                <a:srgbClr val="71535C"/>
              </a:solidFill>
              <a:effectLst/>
              <a:uLnTx/>
              <a:uFillTx/>
              <a:latin typeface="+mn-lt"/>
              <a:ea typeface="+mj-ea"/>
              <a:cs typeface="+mj-cs"/>
            </a:endParaRPr>
          </a:p>
        </p:txBody>
      </p:sp>
      <p:sp>
        <p:nvSpPr>
          <p:cNvPr id="14" name="Rectangle 13"/>
          <p:cNvSpPr/>
          <p:nvPr/>
        </p:nvSpPr>
        <p:spPr>
          <a:xfrm>
            <a:off x="0" y="1325880"/>
            <a:ext cx="9144000" cy="4846319"/>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5" name="Rectangle 14"/>
          <p:cNvSpPr/>
          <p:nvPr/>
        </p:nvSpPr>
        <p:spPr>
          <a:xfrm>
            <a:off x="0" y="1325881"/>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6" name="Rectangle 15"/>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7" name="Picture 16"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20" name="Rectangle 3"/>
          <p:cNvSpPr txBox="1">
            <a:spLocks noChangeArrowheads="1"/>
          </p:cNvSpPr>
          <p:nvPr/>
        </p:nvSpPr>
        <p:spPr bwMode="auto">
          <a:xfrm>
            <a:off x="638773" y="1836683"/>
            <a:ext cx="381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tabLst/>
              <a:defRPr/>
            </a:pPr>
            <a:r>
              <a:rPr kumimoji="0" lang="en-US" sz="2800" b="1" i="0" strike="noStrike" kern="1200" cap="none" spc="0" normalizeH="0" baseline="0" noProof="0" smtClean="0">
                <a:ln>
                  <a:noFill/>
                </a:ln>
                <a:solidFill>
                  <a:srgbClr val="71535C"/>
                </a:solidFill>
                <a:effectLst/>
                <a:uLnTx/>
                <a:uFillTx/>
                <a:latin typeface="+mn-lt"/>
                <a:ea typeface="+mn-ea"/>
                <a:cs typeface="+mn-cs"/>
              </a:rPr>
              <a:t>Background knowledge:</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Johnny jokes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Double meaning of the word naval - branch of the military;  your belly button</a:t>
            </a:r>
          </a:p>
        </p:txBody>
      </p:sp>
      <p:sp>
        <p:nvSpPr>
          <p:cNvPr id="21" name="Rectangle 4"/>
          <p:cNvSpPr txBox="1">
            <a:spLocks noChangeArrowheads="1"/>
          </p:cNvSpPr>
          <p:nvPr/>
        </p:nvSpPr>
        <p:spPr>
          <a:xfrm>
            <a:off x="4695768" y="1836683"/>
            <a:ext cx="3927969" cy="4114800"/>
          </a:xfrm>
          <a:prstGeom prst="rect">
            <a:avLst/>
          </a:prstGeom>
        </p:spPr>
        <p:txBody>
          <a:bodyPr/>
          <a:lstStyle/>
          <a:p>
            <a:pPr marL="342900" marR="0" lvl="0" indent="-342900" algn="l" defTabSz="457200" rtl="0" eaLnBrk="1" fontAlgn="base" latinLnBrk="0" hangingPunct="1">
              <a:lnSpc>
                <a:spcPct val="90000"/>
              </a:lnSpc>
              <a:spcBef>
                <a:spcPct val="20000"/>
              </a:spcBef>
              <a:spcAft>
                <a:spcPct val="0"/>
              </a:spcAft>
              <a:buClrTx/>
              <a:buSzTx/>
              <a:tabLst/>
              <a:defRPr/>
            </a:pPr>
            <a:r>
              <a:rPr kumimoji="0" lang="en-US" sz="2800" b="1" i="0" strike="noStrike" kern="1200" cap="none" spc="0" normalizeH="0" baseline="0" noProof="0" smtClean="0">
                <a:ln>
                  <a:noFill/>
                </a:ln>
                <a:solidFill>
                  <a:srgbClr val="71535C"/>
                </a:solidFill>
                <a:effectLst/>
                <a:uLnTx/>
                <a:uFillTx/>
                <a:latin typeface="+mn-lt"/>
                <a:ea typeface="+mn-ea"/>
                <a:cs typeface="+mn-cs"/>
              </a:rPr>
              <a:t>Cultural Schema</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Piercing your belly button is not a taboo in some cultures;</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Children do not challenge the authority of their parents – </a:t>
            </a:r>
            <a:br>
              <a:rPr kumimoji="0" lang="en-US" sz="2800" i="0" u="none" strike="noStrike" kern="1200" cap="none" spc="0" normalizeH="0" baseline="0" noProof="0" smtClean="0">
                <a:ln>
                  <a:noFill/>
                </a:ln>
                <a:solidFill>
                  <a:schemeClr val="tx1"/>
                </a:solidFill>
                <a:effectLst/>
                <a:uLnTx/>
                <a:uFillTx/>
                <a:latin typeface="+mn-lt"/>
                <a:ea typeface="+mn-ea"/>
                <a:cs typeface="+mn-cs"/>
              </a:rPr>
            </a:br>
            <a:r>
              <a:rPr kumimoji="0" lang="en-US" sz="2800" i="0" u="none" strike="noStrike" kern="1200" cap="none" spc="0" normalizeH="0" baseline="0" noProof="0" smtClean="0">
                <a:ln>
                  <a:noFill/>
                </a:ln>
                <a:solidFill>
                  <a:schemeClr val="tx1"/>
                </a:solidFill>
                <a:effectLst/>
                <a:uLnTx/>
                <a:uFillTx/>
                <a:latin typeface="+mn-lt"/>
                <a:ea typeface="+mn-ea"/>
                <a:cs typeface="+mn-cs"/>
              </a:rPr>
              <a:t>there are not battles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wo.jpg                                                        00027DF8Macintosh HD                   BAE2B53D:"/>
          <p:cNvPicPr>
            <a:picLocks noChangeAspect="1" noChangeArrowheads="1"/>
          </p:cNvPicPr>
          <p:nvPr/>
        </p:nvPicPr>
        <p:blipFill>
          <a:blip r:embed="rId3"/>
          <a:srcRect/>
          <a:stretch>
            <a:fillRect/>
          </a:stretch>
        </p:blipFill>
        <p:spPr bwMode="auto">
          <a:xfrm>
            <a:off x="2640573" y="804896"/>
            <a:ext cx="3862854" cy="5367304"/>
          </a:xfrm>
          <a:prstGeom prst="rect">
            <a:avLst/>
          </a:prstGeom>
          <a:noFill/>
          <a:ln w="9525">
            <a:noFill/>
            <a:miter lim="800000"/>
            <a:headEnd/>
            <a:tailEnd/>
          </a:ln>
        </p:spPr>
      </p:pic>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4"/>
            </a:endParaRPr>
          </a:p>
        </p:txBody>
      </p:sp>
      <p:pic>
        <p:nvPicPr>
          <p:cNvPr id="9" name="Picture 8" descr="Final logo-2C-188.png"/>
          <p:cNvPicPr>
            <a:picLocks noChangeAspect="1"/>
          </p:cNvPicPr>
          <p:nvPr/>
        </p:nvPicPr>
        <p:blipFill>
          <a:blip r:embed="rId5" cstate="print"/>
          <a:stretch>
            <a:fillRect/>
          </a:stretch>
        </p:blipFill>
        <p:spPr>
          <a:xfrm>
            <a:off x="7772400" y="6324600"/>
            <a:ext cx="1125440" cy="425636"/>
          </a:xfrm>
          <a:prstGeom prst="rect">
            <a:avLst/>
          </a:prstGeom>
        </p:spPr>
      </p:pic>
      <p:sp>
        <p:nvSpPr>
          <p:cNvPr id="7" name="Rectangle 6"/>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rPr>
              <a:t>What we know….</a:t>
            </a:r>
          </a:p>
        </p:txBody>
      </p:sp>
      <p:sp>
        <p:nvSpPr>
          <p:cNvPr id="13" name="Content Placeholder 2"/>
          <p:cNvSpPr txBox="1">
            <a:spLocks/>
          </p:cNvSpPr>
          <p:nvPr/>
        </p:nvSpPr>
        <p:spPr bwMode="auto">
          <a:xfrm>
            <a:off x="640247" y="1185620"/>
            <a:ext cx="7961312" cy="498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700" i="0" strike="noStrike" kern="1200" cap="none" spc="0" normalizeH="0" baseline="0" noProof="0" smtClean="0">
                <a:ln>
                  <a:noFill/>
                </a:ln>
                <a:solidFill>
                  <a:schemeClr val="tx1"/>
                </a:solidFill>
                <a:effectLst/>
                <a:uLnTx/>
                <a:uFillTx/>
                <a:latin typeface="+mn-lt"/>
                <a:ea typeface="+mn-ea"/>
                <a:cs typeface="+mn-cs"/>
              </a:rPr>
              <a:t>EBs are heavily concentrated in various ways:</a:t>
            </a:r>
          </a:p>
          <a:p>
            <a:pPr marL="740664" marR="0" lvl="0" indent="-283464" algn="l" defTabSz="457200" rtl="0" eaLnBrk="1" fontAlgn="base" latinLnBrk="0" hangingPunct="1">
              <a:lnSpc>
                <a:spcPct val="90000"/>
              </a:lnSpc>
              <a:spcBef>
                <a:spcPts val="600"/>
              </a:spcBef>
              <a:spcAft>
                <a:spcPct val="0"/>
              </a:spcAft>
              <a:buClrTx/>
              <a:buSzTx/>
              <a:buFont typeface="Calibri" pitchFamily="34" charset="0"/>
              <a:buChar char="–"/>
              <a:tabLst/>
              <a:defRPr/>
            </a:pPr>
            <a:r>
              <a:rPr kumimoji="0" lang="en-US" sz="2700" i="0" strike="noStrike" kern="1200" cap="none" spc="0" normalizeH="0" baseline="0" noProof="0" smtClean="0">
                <a:ln>
                  <a:noFill/>
                </a:ln>
                <a:solidFill>
                  <a:schemeClr val="tx1"/>
                </a:solidFill>
                <a:effectLst/>
                <a:uLnTx/>
                <a:uFillTx/>
                <a:latin typeface="+mn-lt"/>
                <a:ea typeface="+mn-ea"/>
                <a:cs typeface="+mn-cs"/>
              </a:rPr>
              <a:t>75% are concentrated in grades K-4 </a:t>
            </a:r>
          </a:p>
          <a:p>
            <a:pPr marL="740664" marR="0" lvl="0" indent="-283464" algn="l" defTabSz="457200" rtl="0" eaLnBrk="1" fontAlgn="base" latinLnBrk="0" hangingPunct="1">
              <a:lnSpc>
                <a:spcPct val="90000"/>
              </a:lnSpc>
              <a:spcBef>
                <a:spcPts val="600"/>
              </a:spcBef>
              <a:spcAft>
                <a:spcPct val="0"/>
              </a:spcAft>
              <a:buClrTx/>
              <a:buSzTx/>
              <a:buFont typeface="Calibri" pitchFamily="34" charset="0"/>
              <a:buChar char="–"/>
              <a:tabLst/>
              <a:defRPr/>
            </a:pPr>
            <a:r>
              <a:rPr kumimoji="0" lang="en-US" sz="2700" i="0" strike="noStrike" kern="1200" cap="none" spc="0" normalizeH="0" baseline="0" noProof="0" smtClean="0">
                <a:ln>
                  <a:noFill/>
                </a:ln>
                <a:solidFill>
                  <a:schemeClr val="tx1"/>
                </a:solidFill>
                <a:effectLst/>
                <a:uLnTx/>
                <a:uFillTx/>
                <a:latin typeface="+mn-lt"/>
                <a:ea typeface="+mn-ea"/>
                <a:cs typeface="+mn-cs"/>
              </a:rPr>
              <a:t>Within school districts individual schools </a:t>
            </a:r>
            <a:br>
              <a:rPr kumimoji="0" lang="en-US" sz="2700" i="0" strike="noStrike" kern="1200" cap="none" spc="0" normalizeH="0" baseline="0" noProof="0" smtClean="0">
                <a:ln>
                  <a:noFill/>
                </a:ln>
                <a:solidFill>
                  <a:schemeClr val="tx1"/>
                </a:solidFill>
                <a:effectLst/>
                <a:uLnTx/>
                <a:uFillTx/>
                <a:latin typeface="+mn-lt"/>
                <a:ea typeface="+mn-ea"/>
                <a:cs typeface="+mn-cs"/>
              </a:rPr>
            </a:br>
            <a:r>
              <a:rPr kumimoji="0" lang="en-US" sz="2700" i="0" strike="noStrike" kern="1200" cap="none" spc="0" normalizeH="0" baseline="0" noProof="0" smtClean="0">
                <a:ln>
                  <a:noFill/>
                </a:ln>
                <a:solidFill>
                  <a:schemeClr val="tx1"/>
                </a:solidFill>
                <a:effectLst/>
                <a:uLnTx/>
                <a:uFillTx/>
                <a:latin typeface="+mn-lt"/>
                <a:ea typeface="+mn-ea"/>
                <a:cs typeface="+mn-cs"/>
              </a:rPr>
              <a:t>are highly segregated</a:t>
            </a:r>
          </a:p>
          <a:p>
            <a:pPr marL="740664" marR="0" lvl="0" indent="-283464" algn="l" defTabSz="457200" rtl="0" eaLnBrk="1" fontAlgn="base" latinLnBrk="0" hangingPunct="1">
              <a:lnSpc>
                <a:spcPct val="90000"/>
              </a:lnSpc>
              <a:spcBef>
                <a:spcPts val="600"/>
              </a:spcBef>
              <a:spcAft>
                <a:spcPct val="0"/>
              </a:spcAft>
              <a:buClrTx/>
              <a:buSzTx/>
              <a:buFont typeface="Calibri" pitchFamily="34" charset="0"/>
              <a:buChar char="–"/>
              <a:tabLst/>
              <a:defRPr/>
            </a:pPr>
            <a:r>
              <a:rPr kumimoji="0" lang="en-US" sz="2700" i="0" strike="noStrike" kern="1200" cap="none" spc="0" normalizeH="0" baseline="0" noProof="0" smtClean="0">
                <a:ln>
                  <a:noFill/>
                </a:ln>
                <a:solidFill>
                  <a:schemeClr val="tx1"/>
                </a:solidFill>
                <a:effectLst/>
                <a:uLnTx/>
                <a:uFillTx/>
                <a:latin typeface="+mn-lt"/>
                <a:ea typeface="+mn-ea"/>
                <a:cs typeface="+mn-cs"/>
              </a:rPr>
              <a:t>EBs are concentrated linguistically </a:t>
            </a:r>
            <a:br>
              <a:rPr kumimoji="0" lang="en-US" sz="2700" i="0" strike="noStrike" kern="1200" cap="none" spc="0" normalizeH="0" baseline="0" noProof="0" smtClean="0">
                <a:ln>
                  <a:noFill/>
                </a:ln>
                <a:solidFill>
                  <a:schemeClr val="tx1"/>
                </a:solidFill>
                <a:effectLst/>
                <a:uLnTx/>
                <a:uFillTx/>
                <a:latin typeface="+mn-lt"/>
                <a:ea typeface="+mn-ea"/>
                <a:cs typeface="+mn-cs"/>
              </a:rPr>
            </a:br>
            <a:r>
              <a:rPr kumimoji="0" lang="en-US" sz="2700" i="0" strike="noStrike" kern="1200" cap="none" spc="0" normalizeH="0" baseline="0" noProof="0" smtClean="0">
                <a:ln>
                  <a:noFill/>
                </a:ln>
                <a:solidFill>
                  <a:schemeClr val="tx1"/>
                </a:solidFill>
                <a:effectLst/>
                <a:uLnTx/>
                <a:uFillTx/>
                <a:latin typeface="+mn-lt"/>
                <a:ea typeface="+mn-ea"/>
                <a:cs typeface="+mn-cs"/>
              </a:rPr>
              <a:t>(85% speak Spanish)</a:t>
            </a:r>
          </a:p>
          <a:p>
            <a:pPr marL="740664" marR="0" lvl="0" indent="-283464" algn="l" defTabSz="457200" rtl="0" eaLnBrk="1" fontAlgn="base" latinLnBrk="0" hangingPunct="1">
              <a:lnSpc>
                <a:spcPct val="90000"/>
              </a:lnSpc>
              <a:spcBef>
                <a:spcPts val="600"/>
              </a:spcBef>
              <a:spcAft>
                <a:spcPct val="0"/>
              </a:spcAft>
              <a:buClrTx/>
              <a:buSzTx/>
              <a:buFont typeface="Calibri" pitchFamily="34" charset="0"/>
              <a:buChar char="–"/>
              <a:tabLst/>
              <a:defRPr/>
            </a:pPr>
            <a:r>
              <a:rPr kumimoji="0" lang="en-US" sz="2700" i="0" strike="noStrike" kern="1200" cap="none" spc="0" normalizeH="0" baseline="0" noProof="0" smtClean="0">
                <a:ln>
                  <a:noFill/>
                </a:ln>
                <a:solidFill>
                  <a:schemeClr val="tx1"/>
                </a:solidFill>
                <a:effectLst/>
                <a:uLnTx/>
                <a:uFillTx/>
                <a:latin typeface="+mn-lt"/>
                <a:ea typeface="+mn-ea"/>
                <a:cs typeface="+mn-cs"/>
              </a:rPr>
              <a:t>95% of the linguistic diversity is accounted </a:t>
            </a:r>
            <a:br>
              <a:rPr kumimoji="0" lang="en-US" sz="2700" i="0" strike="noStrike" kern="1200" cap="none" spc="0" normalizeH="0" baseline="0" noProof="0" smtClean="0">
                <a:ln>
                  <a:noFill/>
                </a:ln>
                <a:solidFill>
                  <a:schemeClr val="tx1"/>
                </a:solidFill>
                <a:effectLst/>
                <a:uLnTx/>
                <a:uFillTx/>
                <a:latin typeface="+mn-lt"/>
                <a:ea typeface="+mn-ea"/>
                <a:cs typeface="+mn-cs"/>
              </a:rPr>
            </a:br>
            <a:r>
              <a:rPr kumimoji="0" lang="en-US" sz="2700" i="0" strike="noStrike" kern="1200" cap="none" spc="0" normalizeH="0" baseline="0" noProof="0" smtClean="0">
                <a:ln>
                  <a:noFill/>
                </a:ln>
                <a:solidFill>
                  <a:schemeClr val="tx1"/>
                </a:solidFill>
                <a:effectLst/>
                <a:uLnTx/>
                <a:uFillTx/>
                <a:latin typeface="+mn-lt"/>
                <a:ea typeface="+mn-ea"/>
                <a:cs typeface="+mn-cs"/>
              </a:rPr>
              <a:t>for by 5 languages </a:t>
            </a:r>
            <a:br>
              <a:rPr kumimoji="0" lang="en-US" sz="2700" i="0" strike="noStrike" kern="1200" cap="none" spc="0" normalizeH="0" baseline="0" noProof="0" smtClean="0">
                <a:ln>
                  <a:noFill/>
                </a:ln>
                <a:solidFill>
                  <a:schemeClr val="tx1"/>
                </a:solidFill>
                <a:effectLst/>
                <a:uLnTx/>
                <a:uFillTx/>
                <a:latin typeface="+mn-lt"/>
                <a:ea typeface="+mn-ea"/>
                <a:cs typeface="+mn-cs"/>
              </a:rPr>
            </a:br>
            <a:r>
              <a:rPr kumimoji="0" lang="en-US" sz="2700" i="0" strike="noStrike" kern="1200" cap="none" spc="0" normalizeH="0" baseline="0" noProof="0" smtClean="0">
                <a:ln>
                  <a:noFill/>
                </a:ln>
                <a:solidFill>
                  <a:schemeClr val="tx1"/>
                </a:solidFill>
                <a:effectLst/>
                <a:uLnTx/>
                <a:uFillTx/>
                <a:latin typeface="+mn-lt"/>
                <a:ea typeface="+mn-ea"/>
                <a:cs typeface="+mn-cs"/>
              </a:rPr>
              <a:t>(Spanish, Vietnamese, Chinese, Korean, Hmong)</a:t>
            </a:r>
          </a:p>
          <a:p>
            <a:pPr marL="740664" marR="0" lvl="0" indent="-283464" algn="l" defTabSz="457200" rtl="0" eaLnBrk="1" fontAlgn="base" latinLnBrk="0" hangingPunct="1">
              <a:lnSpc>
                <a:spcPct val="90000"/>
              </a:lnSpc>
              <a:spcBef>
                <a:spcPts val="600"/>
              </a:spcBef>
              <a:spcAft>
                <a:spcPct val="0"/>
              </a:spcAft>
              <a:buClrTx/>
              <a:buSzTx/>
              <a:buFont typeface="Calibri" pitchFamily="34" charset="0"/>
              <a:buChar char="–"/>
              <a:tabLst/>
              <a:defRPr/>
            </a:pPr>
            <a:r>
              <a:rPr kumimoji="0" lang="en-US" sz="2700" i="0" strike="noStrike" kern="1200" cap="none" spc="0" normalizeH="0" baseline="0" noProof="0" smtClean="0">
                <a:ln>
                  <a:noFill/>
                </a:ln>
                <a:solidFill>
                  <a:schemeClr val="tx1"/>
                </a:solidFill>
                <a:effectLst/>
                <a:uLnTx/>
                <a:uFillTx/>
                <a:latin typeface="+mn-lt"/>
                <a:ea typeface="+mn-ea"/>
                <a:cs typeface="+mn-cs"/>
              </a:rPr>
              <a:t>67%  of all EB children are U.S. born!!</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700" b="1" i="0" strike="noStrike" kern="1200" cap="none" spc="0" normalizeH="0" baseline="0" noProof="0" smtClean="0">
                <a:ln>
                  <a:noFill/>
                </a:ln>
                <a:solidFill>
                  <a:schemeClr val="tx1"/>
                </a:solidFill>
                <a:effectLst/>
                <a:uLnTx/>
                <a:uFillTx/>
                <a:latin typeface="+mn-lt"/>
                <a:ea typeface="+mn-ea"/>
                <a:cs typeface="+mn-cs"/>
              </a:rPr>
              <a:t>They</a:t>
            </a:r>
            <a:r>
              <a:rPr kumimoji="0" lang="en-US" sz="2700" b="1" i="0" strike="noStrike" kern="1200" cap="none" spc="0" normalizeH="0" noProof="0" smtClean="0">
                <a:ln>
                  <a:noFill/>
                </a:ln>
                <a:solidFill>
                  <a:schemeClr val="tx1"/>
                </a:solidFill>
                <a:effectLst/>
                <a:uLnTx/>
                <a:uFillTx/>
                <a:latin typeface="+mn-lt"/>
                <a:ea typeface="+mn-ea"/>
                <a:cs typeface="+mn-cs"/>
              </a:rPr>
              <a:t> are U.S. Citizens</a:t>
            </a:r>
            <a:r>
              <a:rPr kumimoji="0" lang="en-US" sz="2700" b="1" i="0" strike="noStrike" kern="1200" cap="none" spc="0" normalizeH="0" baseline="0" noProof="0" smtClean="0">
                <a:ln>
                  <a:noFill/>
                </a:ln>
                <a:solidFill>
                  <a:schemeClr val="tx1"/>
                </a:solidFill>
                <a:effectLst/>
                <a:uLnTx/>
                <a:uFillTx/>
                <a:latin typeface="+mn-lt"/>
                <a:ea typeface="+mn-ea"/>
                <a:cs typeface="+mn-cs"/>
              </a:rPr>
              <a: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ne.jpg                                                        00027DF8Macintosh HD                   BAE2B53D:"/>
          <p:cNvPicPr>
            <a:picLocks noChangeAspect="1" noChangeArrowheads="1"/>
          </p:cNvPicPr>
          <p:nvPr/>
        </p:nvPicPr>
        <p:blipFill>
          <a:blip r:embed="rId3"/>
          <a:srcRect/>
          <a:stretch>
            <a:fillRect/>
          </a:stretch>
        </p:blipFill>
        <p:spPr bwMode="auto">
          <a:xfrm>
            <a:off x="228600" y="1770063"/>
            <a:ext cx="8683625" cy="3314700"/>
          </a:xfrm>
          <a:prstGeom prst="rect">
            <a:avLst/>
          </a:prstGeom>
          <a:noFill/>
          <a:ln w="9525">
            <a:noFill/>
            <a:miter lim="800000"/>
            <a:headEnd/>
            <a:tailEnd/>
          </a:ln>
        </p:spPr>
      </p:pic>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4"/>
            </a:endParaRPr>
          </a:p>
        </p:txBody>
      </p:sp>
      <p:pic>
        <p:nvPicPr>
          <p:cNvPr id="8" name="Picture 7" descr="Final logo-2C-188.png"/>
          <p:cNvPicPr>
            <a:picLocks noChangeAspect="1"/>
          </p:cNvPicPr>
          <p:nvPr/>
        </p:nvPicPr>
        <p:blipFill>
          <a:blip r:embed="rId5" cstate="print"/>
          <a:stretch>
            <a:fillRect/>
          </a:stretch>
        </p:blipFill>
        <p:spPr>
          <a:xfrm>
            <a:off x="7772400" y="6324600"/>
            <a:ext cx="1125440" cy="425636"/>
          </a:xfrm>
          <a:prstGeom prst="rect">
            <a:avLst/>
          </a:prstGeom>
        </p:spPr>
      </p:pic>
      <p:sp>
        <p:nvSpPr>
          <p:cNvPr id="9" name="Rectangle 8"/>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Fix the program, engage the kid!</a:t>
            </a:r>
            <a:endParaRPr lang="en-US" sz="4000" b="1" smtClean="0">
              <a:solidFill>
                <a:srgbClr val="71535C"/>
              </a:solidFill>
              <a:latin typeface="+mn-lt"/>
            </a:endParaRPr>
          </a:p>
        </p:txBody>
      </p:sp>
      <p:sp>
        <p:nvSpPr>
          <p:cNvPr id="10" name="Content Placeholder 1"/>
          <p:cNvSpPr>
            <a:spLocks noGrp="1"/>
          </p:cNvSpPr>
          <p:nvPr>
            <p:ph idx="4294967295"/>
          </p:nvPr>
        </p:nvSpPr>
        <p:spPr>
          <a:xfrm>
            <a:off x="457200" y="1481959"/>
            <a:ext cx="8229600" cy="4512442"/>
          </a:xfrm>
        </p:spPr>
        <p:txBody>
          <a:bodyPr/>
          <a:lstStyle/>
          <a:p>
            <a:pPr eaLnBrk="1" hangingPunct="1"/>
            <a:r>
              <a:rPr lang="en-US" sz="2800" smtClean="0"/>
              <a:t>Good teaching for ELLs is DIFFERENT</a:t>
            </a:r>
          </a:p>
          <a:p>
            <a:pPr eaLnBrk="1" hangingPunct="1"/>
            <a:r>
              <a:rPr lang="en-US" sz="2800" smtClean="0"/>
              <a:t>Vocabulary (8-10 words NOT 20)</a:t>
            </a:r>
          </a:p>
          <a:p>
            <a:pPr eaLnBrk="1" hangingPunct="1"/>
            <a:r>
              <a:rPr lang="en-US" sz="2800" smtClean="0"/>
              <a:t>Oracy structures (dialogue, rehearse structures, enrich vocabulary </a:t>
            </a:r>
          </a:p>
          <a:p>
            <a:pPr eaLnBrk="1" hangingPunct="1"/>
            <a:r>
              <a:rPr lang="en-US" sz="2800" smtClean="0"/>
              <a:t>Focus on language arts as well as content</a:t>
            </a:r>
          </a:p>
          <a:p>
            <a:pPr eaLnBrk="1" hangingPunct="1"/>
            <a:r>
              <a:rPr lang="en-US" sz="2800" smtClean="0"/>
              <a:t>Analyze text and material for cultural content as well as background knowledge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lnSpc>
                <a:spcPts val="4400"/>
              </a:lnSpc>
            </a:pPr>
            <a:r>
              <a:rPr lang="en-US" sz="4000" b="1" smtClean="0">
                <a:solidFill>
                  <a:srgbClr val="71535C"/>
                </a:solidFill>
                <a:latin typeface="+mn-lt"/>
              </a:rPr>
              <a:t>Learning to read for a </a:t>
            </a:r>
            <a:r>
              <a:rPr lang="en-US" sz="4000" b="1" smtClean="0">
                <a:solidFill>
                  <a:srgbClr val="71535C"/>
                </a:solidFill>
                <a:latin typeface="+mn-lt"/>
              </a:rPr>
              <a:t>child </a:t>
            </a:r>
            <a:r>
              <a:rPr lang="en-US" sz="4000" b="1" smtClean="0">
                <a:solidFill>
                  <a:srgbClr val="71535C"/>
                </a:solidFill>
                <a:latin typeface="+mn-lt"/>
              </a:rPr>
              <a:t/>
            </a:r>
            <a:br>
              <a:rPr lang="en-US" sz="4000" b="1" smtClean="0">
                <a:solidFill>
                  <a:srgbClr val="71535C"/>
                </a:solidFill>
                <a:latin typeface="+mn-lt"/>
              </a:rPr>
            </a:br>
            <a:r>
              <a:rPr lang="en-US" sz="4000" b="1" smtClean="0">
                <a:solidFill>
                  <a:srgbClr val="71535C"/>
                </a:solidFill>
                <a:latin typeface="+mn-lt"/>
              </a:rPr>
              <a:t>with </a:t>
            </a:r>
            <a:r>
              <a:rPr lang="en-US" sz="4000" b="1" smtClean="0">
                <a:solidFill>
                  <a:srgbClr val="71535C"/>
                </a:solidFill>
                <a:latin typeface="+mn-lt"/>
              </a:rPr>
              <a:t>two languages is DIFFERENT!</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6" name="Rectangle 5"/>
          <p:cNvSpPr/>
          <p:nvPr/>
        </p:nvSpPr>
        <p:spPr>
          <a:xfrm>
            <a:off x="0" y="1325880"/>
            <a:ext cx="9144000" cy="4846319"/>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1325881"/>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9" name="Picture 8"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2" name="Rectangle 11"/>
          <p:cNvSpPr/>
          <p:nvPr/>
        </p:nvSpPr>
        <p:spPr>
          <a:xfrm>
            <a:off x="457200" y="1742090"/>
            <a:ext cx="8229600" cy="4423044"/>
          </a:xfrm>
          <a:prstGeom prst="rect">
            <a:avLst/>
          </a:prstGeom>
        </p:spPr>
        <p:txBody>
          <a:bodyPr wrap="square">
            <a:spAutoFit/>
          </a:bodyPr>
          <a:lstStyle/>
          <a:p>
            <a:pPr marL="347472" indent="-347472" eaLnBrk="1" hangingPunct="1">
              <a:lnSpc>
                <a:spcPct val="90000"/>
              </a:lnSpc>
              <a:spcBef>
                <a:spcPts val="600"/>
              </a:spcBef>
              <a:buFont typeface="Arial" pitchFamily="34" charset="0"/>
              <a:buChar char="•"/>
            </a:pPr>
            <a:r>
              <a:rPr lang="en-US" sz="2800" smtClean="0">
                <a:latin typeface="+mn-lt"/>
              </a:rPr>
              <a:t>Moll &amp; Diaz (1987)</a:t>
            </a:r>
          </a:p>
          <a:p>
            <a:pPr marL="347472" indent="-347472" eaLnBrk="1" hangingPunct="1">
              <a:lnSpc>
                <a:spcPct val="90000"/>
              </a:lnSpc>
              <a:spcBef>
                <a:spcPts val="600"/>
              </a:spcBef>
              <a:buFont typeface="Arial" pitchFamily="34" charset="0"/>
              <a:buChar char="•"/>
            </a:pPr>
            <a:r>
              <a:rPr lang="en-US" sz="2800" smtClean="0">
                <a:latin typeface="+mn-lt"/>
              </a:rPr>
              <a:t>Do NOT take away scaffold</a:t>
            </a:r>
          </a:p>
          <a:p>
            <a:pPr marL="347472" indent="-347472" eaLnBrk="1" hangingPunct="1">
              <a:lnSpc>
                <a:spcPct val="90000"/>
              </a:lnSpc>
              <a:spcBef>
                <a:spcPts val="600"/>
              </a:spcBef>
              <a:buFont typeface="Arial" pitchFamily="34" charset="0"/>
              <a:buChar char="•"/>
            </a:pPr>
            <a:r>
              <a:rPr lang="en-US" sz="2800" smtClean="0">
                <a:latin typeface="+mn-lt"/>
              </a:rPr>
              <a:t>Allow extra time to process</a:t>
            </a:r>
          </a:p>
          <a:p>
            <a:pPr marL="347472" indent="-347472" eaLnBrk="1" hangingPunct="1">
              <a:lnSpc>
                <a:spcPct val="90000"/>
              </a:lnSpc>
              <a:spcBef>
                <a:spcPts val="600"/>
              </a:spcBef>
              <a:buFont typeface="Arial" pitchFamily="34" charset="0"/>
              <a:buChar char="•"/>
            </a:pPr>
            <a:r>
              <a:rPr lang="en-US" sz="2800" smtClean="0">
                <a:latin typeface="+mn-lt"/>
              </a:rPr>
              <a:t>Reading comprehension has two facets (understanding and production) - L2 students may comprehend MORE than they can produce causing us to think they are performing at lower levels than they are</a:t>
            </a:r>
          </a:p>
          <a:p>
            <a:pPr marL="347472" indent="-347472" eaLnBrk="1" hangingPunct="1">
              <a:lnSpc>
                <a:spcPct val="90000"/>
              </a:lnSpc>
              <a:spcBef>
                <a:spcPts val="600"/>
              </a:spcBef>
              <a:buFont typeface="Arial" pitchFamily="34" charset="0"/>
              <a:buChar char="•"/>
            </a:pPr>
            <a:r>
              <a:rPr lang="en-US" sz="2800" smtClean="0">
                <a:latin typeface="+mn-lt"/>
              </a:rPr>
              <a:t>With new material - allow students to read it in L2, process in L1 (with peers), then produce it in L2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71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p>
            <a:pPr lvl="0" algn="ctr">
              <a:lnSpc>
                <a:spcPts val="4400"/>
              </a:lnSpc>
            </a:pPr>
            <a:r>
              <a:rPr lang="en-US" sz="4000" b="1" smtClean="0">
                <a:solidFill>
                  <a:srgbClr val="71535C"/>
                </a:solidFill>
                <a:latin typeface="+mn-lt"/>
              </a:rPr>
              <a:t>Goldenberg (2008) SOME of what we know about good teaching is also true for EBs</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7" name="Rectangle 6"/>
          <p:cNvSpPr/>
          <p:nvPr/>
        </p:nvSpPr>
        <p:spPr>
          <a:xfrm>
            <a:off x="0" y="1325880"/>
            <a:ext cx="9144000" cy="4846319"/>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1325881"/>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9" name="Rectangle 8"/>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0" name="Picture 9"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1" name="Rectangle 10"/>
          <p:cNvSpPr/>
          <p:nvPr/>
        </p:nvSpPr>
        <p:spPr>
          <a:xfrm>
            <a:off x="457200" y="1742090"/>
            <a:ext cx="8229600" cy="3836948"/>
          </a:xfrm>
          <a:prstGeom prst="rect">
            <a:avLst/>
          </a:prstGeom>
        </p:spPr>
        <p:txBody>
          <a:bodyPr wrap="square">
            <a:spAutoFit/>
          </a:bodyPr>
          <a:lstStyle/>
          <a:p>
            <a:pPr marL="347472" indent="-347472" eaLnBrk="1" hangingPunct="1">
              <a:lnSpc>
                <a:spcPts val="2600"/>
              </a:lnSpc>
              <a:spcBef>
                <a:spcPts val="400"/>
              </a:spcBef>
              <a:buFont typeface="Arial" pitchFamily="34" charset="0"/>
              <a:buChar char="•"/>
            </a:pPr>
            <a:r>
              <a:rPr lang="en-US" sz="2200" smtClean="0">
                <a:latin typeface="+mn-lt"/>
              </a:rPr>
              <a:t>‘Good teaching is good teaching’</a:t>
            </a:r>
          </a:p>
          <a:p>
            <a:pPr marL="347472" indent="-347472" eaLnBrk="1" hangingPunct="1">
              <a:lnSpc>
                <a:spcPts val="2600"/>
              </a:lnSpc>
              <a:spcBef>
                <a:spcPts val="400"/>
              </a:spcBef>
              <a:buFont typeface="Arial" pitchFamily="34" charset="0"/>
              <a:buChar char="•"/>
            </a:pPr>
            <a:r>
              <a:rPr lang="en-US" sz="2200" smtClean="0">
                <a:latin typeface="+mn-lt"/>
              </a:rPr>
              <a:t>Predictable and consistent classroom routines;</a:t>
            </a:r>
          </a:p>
          <a:p>
            <a:pPr marL="347472" indent="-347472" eaLnBrk="1" hangingPunct="1">
              <a:lnSpc>
                <a:spcPts val="2600"/>
              </a:lnSpc>
              <a:spcBef>
                <a:spcPts val="400"/>
              </a:spcBef>
              <a:buFont typeface="Arial" pitchFamily="34" charset="0"/>
              <a:buChar char="•"/>
            </a:pPr>
            <a:r>
              <a:rPr lang="en-US" sz="2200" smtClean="0">
                <a:latin typeface="+mn-lt"/>
              </a:rPr>
              <a:t>Well-designed, clearly structured and APPROPRIATELY PACED instruction;</a:t>
            </a:r>
          </a:p>
          <a:p>
            <a:pPr marL="347472" indent="-347472" eaLnBrk="1" hangingPunct="1">
              <a:lnSpc>
                <a:spcPts val="2600"/>
              </a:lnSpc>
              <a:spcBef>
                <a:spcPts val="400"/>
              </a:spcBef>
              <a:buFont typeface="Arial" pitchFamily="34" charset="0"/>
              <a:buChar char="•"/>
            </a:pPr>
            <a:r>
              <a:rPr lang="en-US" sz="2200" smtClean="0">
                <a:latin typeface="+mn-lt"/>
              </a:rPr>
              <a:t>Active engagement and participation;</a:t>
            </a:r>
          </a:p>
          <a:p>
            <a:pPr marL="347472" indent="-347472" eaLnBrk="1" hangingPunct="1">
              <a:lnSpc>
                <a:spcPts val="2600"/>
              </a:lnSpc>
              <a:spcBef>
                <a:spcPts val="400"/>
              </a:spcBef>
              <a:buFont typeface="Arial" pitchFamily="34" charset="0"/>
              <a:buChar char="•"/>
            </a:pPr>
            <a:r>
              <a:rPr lang="en-US" sz="2200" smtClean="0">
                <a:latin typeface="+mn-lt"/>
              </a:rPr>
              <a:t>Opportunities to practice, apply and transfer new learning;</a:t>
            </a:r>
          </a:p>
          <a:p>
            <a:pPr marL="347472" indent="-347472" eaLnBrk="1" hangingPunct="1">
              <a:lnSpc>
                <a:spcPts val="2600"/>
              </a:lnSpc>
              <a:spcBef>
                <a:spcPts val="400"/>
              </a:spcBef>
              <a:buFont typeface="Arial" pitchFamily="34" charset="0"/>
              <a:buChar char="•"/>
            </a:pPr>
            <a:r>
              <a:rPr lang="en-US" sz="2200" smtClean="0">
                <a:latin typeface="+mn-lt"/>
              </a:rPr>
              <a:t>Feed-back on correct and incorrect responses;</a:t>
            </a:r>
          </a:p>
          <a:p>
            <a:pPr marL="347472" indent="-347472" eaLnBrk="1" hangingPunct="1">
              <a:lnSpc>
                <a:spcPts val="2600"/>
              </a:lnSpc>
              <a:spcBef>
                <a:spcPts val="400"/>
              </a:spcBef>
              <a:buFont typeface="Arial" pitchFamily="34" charset="0"/>
              <a:buChar char="•"/>
            </a:pPr>
            <a:r>
              <a:rPr lang="en-US" sz="2200" smtClean="0">
                <a:latin typeface="+mn-lt"/>
              </a:rPr>
              <a:t>Frequent and periodic assessment of progress</a:t>
            </a:r>
          </a:p>
          <a:p>
            <a:pPr marL="347472" indent="-347472" eaLnBrk="1" hangingPunct="1">
              <a:lnSpc>
                <a:spcPts val="2600"/>
              </a:lnSpc>
              <a:spcBef>
                <a:spcPts val="400"/>
              </a:spcBef>
              <a:buFont typeface="Arial" pitchFamily="34" charset="0"/>
              <a:buChar char="•"/>
            </a:pPr>
            <a:r>
              <a:rPr lang="en-US" sz="2200" smtClean="0">
                <a:latin typeface="+mn-lt"/>
              </a:rPr>
              <a:t>Feeling that they belong to a classroom and school community.</a:t>
            </a:r>
          </a:p>
          <a:p>
            <a:pPr marL="347472" indent="-347472" eaLnBrk="1" hangingPunct="1">
              <a:lnSpc>
                <a:spcPts val="2600"/>
              </a:lnSpc>
              <a:spcBef>
                <a:spcPts val="400"/>
              </a:spcBef>
              <a:buFont typeface="Arial" pitchFamily="34" charset="0"/>
              <a:buChar char="•"/>
            </a:pPr>
            <a:r>
              <a:rPr lang="en-US" sz="2200" smtClean="0">
                <a:latin typeface="+mn-lt"/>
              </a:rPr>
              <a:t>NONE of these findings relate to language and literacy instruction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However……</a:t>
            </a:r>
            <a:endParaRPr lang="en-US" sz="4000" b="1" smtClean="0">
              <a:solidFill>
                <a:srgbClr val="71535C"/>
              </a:solidFill>
              <a:latin typeface="+mn-lt"/>
            </a:endParaRPr>
          </a:p>
        </p:txBody>
      </p:sp>
      <p:sp>
        <p:nvSpPr>
          <p:cNvPr id="10" name="Content Placeholder 1"/>
          <p:cNvSpPr>
            <a:spLocks noGrp="1"/>
          </p:cNvSpPr>
          <p:nvPr>
            <p:ph idx="4294967295"/>
          </p:nvPr>
        </p:nvSpPr>
        <p:spPr>
          <a:xfrm>
            <a:off x="457200" y="1481959"/>
            <a:ext cx="8229600" cy="4512442"/>
          </a:xfrm>
        </p:spPr>
        <p:txBody>
          <a:bodyPr/>
          <a:lstStyle/>
          <a:p>
            <a:r>
              <a:rPr lang="en-US" sz="2800" smtClean="0"/>
              <a:t>There are many ways that hiding behind the ‘good teaching is good teaching’ rhetoric limits our understanding of Ebs</a:t>
            </a:r>
          </a:p>
          <a:p>
            <a:r>
              <a:rPr lang="en-US" sz="2800" smtClean="0"/>
              <a:t>See for example Manuel’s writing…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Grp="1" noChangeAspect="1" noChangeArrowheads="1"/>
          </p:cNvPicPr>
          <p:nvPr>
            <p:ph idx="4294967295"/>
          </p:nvPr>
        </p:nvPicPr>
        <p:blipFill>
          <a:blip r:embed="rId3"/>
          <a:srcRect l="-16714" r="-16714"/>
          <a:stretch>
            <a:fillRect/>
          </a:stretch>
        </p:blipFill>
        <p:spPr>
          <a:xfrm>
            <a:off x="-283782" y="838200"/>
            <a:ext cx="9902495" cy="5338549"/>
          </a:xfrm>
          <a:noFill/>
        </p:spPr>
      </p:pic>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4"/>
            </a:endParaRPr>
          </a:p>
        </p:txBody>
      </p:sp>
      <p:pic>
        <p:nvPicPr>
          <p:cNvPr id="8" name="Picture 7" descr="Final logo-2C-188.png"/>
          <p:cNvPicPr>
            <a:picLocks noChangeAspect="1"/>
          </p:cNvPicPr>
          <p:nvPr/>
        </p:nvPicPr>
        <p:blipFill>
          <a:blip r:embed="rId5"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Manuel: Unreadable……</a:t>
            </a:r>
            <a:endParaRPr lang="en-US" sz="4000" b="1" smtClean="0">
              <a:solidFill>
                <a:srgbClr val="71535C"/>
              </a:solidFill>
              <a:latin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If I could be someone </a:t>
            </a:r>
            <a:r>
              <a:rPr lang="en-US" sz="4000" b="1" smtClean="0">
                <a:solidFill>
                  <a:srgbClr val="71535C"/>
                </a:solidFill>
                <a:latin typeface="+mn-lt"/>
              </a:rPr>
              <a:t>else </a:t>
            </a:r>
            <a:r>
              <a:rPr lang="en-US" sz="4000" b="1" smtClean="0">
                <a:solidFill>
                  <a:srgbClr val="71535C"/>
                </a:solidFill>
                <a:latin typeface="+mn-lt"/>
              </a:rPr>
              <a:t>for </a:t>
            </a:r>
            <a:r>
              <a:rPr lang="en-US" sz="4000" b="1" smtClean="0">
                <a:solidFill>
                  <a:srgbClr val="71535C"/>
                </a:solidFill>
                <a:latin typeface="+mn-lt"/>
              </a:rPr>
              <a:t>a day….</a:t>
            </a:r>
            <a:endParaRPr lang="en-US" sz="4000" b="1" smtClean="0">
              <a:solidFill>
                <a:srgbClr val="71535C"/>
              </a:solidFill>
              <a:latin typeface="+mn-lt"/>
            </a:endParaRPr>
          </a:p>
        </p:txBody>
      </p:sp>
      <p:sp>
        <p:nvSpPr>
          <p:cNvPr id="10" name="Content Placeholder 1"/>
          <p:cNvSpPr>
            <a:spLocks noGrp="1"/>
          </p:cNvSpPr>
          <p:nvPr>
            <p:ph idx="4294967295"/>
          </p:nvPr>
        </p:nvSpPr>
        <p:spPr>
          <a:xfrm>
            <a:off x="457200" y="1316421"/>
            <a:ext cx="8229600" cy="4677980"/>
          </a:xfrm>
        </p:spPr>
        <p:txBody>
          <a:bodyPr/>
          <a:lstStyle/>
          <a:p>
            <a:pPr marL="0" indent="0" eaLnBrk="1" hangingPunct="1">
              <a:lnSpc>
                <a:spcPts val="3400"/>
              </a:lnSpc>
              <a:spcBef>
                <a:spcPts val="600"/>
              </a:spcBef>
              <a:buNone/>
            </a:pPr>
            <a:r>
              <a:rPr lang="en-US" sz="2400" smtClean="0"/>
              <a:t>I would be Juan </a:t>
            </a:r>
            <a:r>
              <a:rPr lang="en-US" sz="2400" smtClean="0"/>
              <a:t>Carlos</a:t>
            </a:r>
            <a:r>
              <a:rPr lang="en-US" sz="2400" smtClean="0"/>
              <a:t>. I </a:t>
            </a:r>
            <a:r>
              <a:rPr lang="en-US" sz="2400" smtClean="0"/>
              <a:t>would like to be him because he is proficient in math</a:t>
            </a:r>
            <a:r>
              <a:rPr lang="en-US" sz="2400" smtClean="0"/>
              <a:t>. </a:t>
            </a:r>
            <a:r>
              <a:rPr lang="en-US" sz="2400" smtClean="0"/>
              <a:t>I </a:t>
            </a:r>
            <a:r>
              <a:rPr lang="en-US" sz="2400" smtClean="0"/>
              <a:t>was mostly the dumbest kid, but as the year went by I got smarter. Now I’m back where I was all over again</a:t>
            </a:r>
            <a:r>
              <a:rPr lang="en-US" sz="2400" smtClean="0"/>
              <a:t>. </a:t>
            </a:r>
            <a:r>
              <a:rPr lang="en-US" sz="2400" smtClean="0"/>
              <a:t/>
            </a:r>
            <a:br>
              <a:rPr lang="en-US" sz="2400" smtClean="0"/>
            </a:br>
            <a:r>
              <a:rPr lang="en-US" sz="2400" smtClean="0"/>
              <a:t>I </a:t>
            </a:r>
            <a:r>
              <a:rPr lang="en-US" sz="2400" smtClean="0"/>
              <a:t>really hate that because I’m really stupid, plus I am partially proficient in math and Juan is proficient in math</a:t>
            </a:r>
            <a:r>
              <a:rPr lang="en-US" sz="2400" smtClean="0"/>
              <a:t>. </a:t>
            </a:r>
            <a:r>
              <a:rPr lang="en-US" sz="2400" smtClean="0"/>
              <a:t>And </a:t>
            </a:r>
            <a:r>
              <a:rPr lang="en-US" sz="2400" smtClean="0"/>
              <a:t>I am unsatisfactory in writing and reading, him too but he’s a lot smarter than me</a:t>
            </a:r>
            <a:r>
              <a:rPr lang="en-US" sz="2400" smtClean="0"/>
              <a:t>. </a:t>
            </a:r>
            <a:r>
              <a:rPr lang="en-US" sz="2400" smtClean="0"/>
              <a:t>I’m </a:t>
            </a:r>
            <a:r>
              <a:rPr lang="en-US" sz="2400" smtClean="0"/>
              <a:t>stupidest in the whole entire school.  That’s the truth</a:t>
            </a:r>
            <a:r>
              <a:rPr lang="en-US" sz="2400" smtClean="0"/>
              <a:t>. </a:t>
            </a:r>
            <a:r>
              <a:rPr lang="en-US" sz="2400" smtClean="0"/>
              <a:t>That’s </a:t>
            </a:r>
            <a:r>
              <a:rPr lang="en-US" sz="2400" smtClean="0"/>
              <a:t>why I want to be him. That’s the truth.  I’ve never told anybody this, I haven’t told a soul.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Manuel and His Data</a:t>
            </a:r>
            <a:endParaRPr lang="en-US" sz="4000" b="1" smtClean="0">
              <a:solidFill>
                <a:srgbClr val="71535C"/>
              </a:solidFill>
              <a:latin typeface="+mn-lt"/>
            </a:endParaRPr>
          </a:p>
        </p:txBody>
      </p:sp>
      <p:sp>
        <p:nvSpPr>
          <p:cNvPr id="10" name="Content Placeholder 1"/>
          <p:cNvSpPr>
            <a:spLocks noGrp="1"/>
          </p:cNvSpPr>
          <p:nvPr>
            <p:ph idx="4294967295"/>
          </p:nvPr>
        </p:nvSpPr>
        <p:spPr>
          <a:xfrm>
            <a:off x="457200" y="1316421"/>
            <a:ext cx="8229600" cy="4677980"/>
          </a:xfrm>
        </p:spPr>
        <p:txBody>
          <a:bodyPr/>
          <a:lstStyle/>
          <a:p>
            <a:pPr eaLnBrk="1" hangingPunct="1"/>
            <a:r>
              <a:rPr lang="en-US" sz="2400" smtClean="0"/>
              <a:t>4th grade student - 2008-2009</a:t>
            </a:r>
          </a:p>
          <a:p>
            <a:pPr eaLnBrk="1" hangingPunct="1"/>
            <a:r>
              <a:rPr lang="en-US" sz="2400" smtClean="0"/>
              <a:t>Spanish home language</a:t>
            </a:r>
          </a:p>
          <a:p>
            <a:pPr eaLnBrk="1" hangingPunct="1"/>
            <a:r>
              <a:rPr lang="en-US" sz="2400" smtClean="0"/>
              <a:t>Spanish reading EDL - 4 (beginning first grade)</a:t>
            </a:r>
          </a:p>
          <a:p>
            <a:pPr eaLnBrk="1" hangingPunct="1"/>
            <a:r>
              <a:rPr lang="en-US" sz="2400" smtClean="0"/>
              <a:t>English reading DRA - 12 (middle first grade)</a:t>
            </a:r>
          </a:p>
          <a:p>
            <a:pPr eaLnBrk="1" hangingPunct="1"/>
            <a:r>
              <a:rPr lang="en-US" sz="2400" smtClean="0"/>
              <a:t>Writing sample might be scored ‘UNREADABLE’</a:t>
            </a:r>
          </a:p>
          <a:p>
            <a:pPr eaLnBrk="1" hangingPunct="1"/>
            <a:r>
              <a:rPr lang="en-US" sz="2400" smtClean="0"/>
              <a:t>Manuel is a Bilingual Learner although some might say that he is ‘low’ in both languages</a:t>
            </a:r>
          </a:p>
          <a:p>
            <a:pPr eaLnBrk="1" hangingPunct="1"/>
            <a:r>
              <a:rPr lang="en-US" sz="2400" smtClean="0"/>
              <a:t>Manuel has been in schools in Colorado since </a:t>
            </a:r>
            <a:r>
              <a:rPr lang="en-US" sz="2400" smtClean="0"/>
              <a:t>Kdg</a:t>
            </a:r>
            <a:r>
              <a:rPr lang="en-US" sz="2400" smtClean="0"/>
              <a:t>. He </a:t>
            </a:r>
            <a:r>
              <a:rPr lang="en-US" sz="2400" smtClean="0"/>
              <a:t>went to all English head-start before that.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Manuel: Unreadable</a:t>
            </a:r>
            <a:endParaRPr lang="en-US" sz="4000" b="1" smtClean="0">
              <a:solidFill>
                <a:srgbClr val="71535C"/>
              </a:solidFill>
              <a:latin typeface="+mn-lt"/>
            </a:endParaRPr>
          </a:p>
        </p:txBody>
      </p:sp>
      <p:sp>
        <p:nvSpPr>
          <p:cNvPr id="10" name="Content Placeholder 1"/>
          <p:cNvSpPr>
            <a:spLocks noGrp="1"/>
          </p:cNvSpPr>
          <p:nvPr>
            <p:ph idx="4294967295"/>
          </p:nvPr>
        </p:nvSpPr>
        <p:spPr>
          <a:xfrm>
            <a:off x="457200" y="1316421"/>
            <a:ext cx="8229600" cy="4677980"/>
          </a:xfrm>
        </p:spPr>
        <p:txBody>
          <a:bodyPr/>
          <a:lstStyle/>
          <a:p>
            <a:pPr eaLnBrk="1" hangingPunct="1"/>
            <a:r>
              <a:rPr lang="en-US" sz="2800" smtClean="0"/>
              <a:t>Unsatisfactory score</a:t>
            </a:r>
          </a:p>
          <a:p>
            <a:pPr eaLnBrk="1" hangingPunct="1"/>
            <a:r>
              <a:rPr lang="en-US" sz="2800" smtClean="0"/>
              <a:t>Random strings of letters</a:t>
            </a:r>
          </a:p>
          <a:p>
            <a:pPr eaLnBrk="1" hangingPunct="1"/>
            <a:r>
              <a:rPr lang="en-US" sz="2800" smtClean="0"/>
              <a:t>No fine motor control of his writing</a:t>
            </a:r>
          </a:p>
          <a:p>
            <a:pPr eaLnBrk="1" hangingPunct="1"/>
            <a:r>
              <a:rPr lang="en-US" sz="2800" smtClean="0"/>
              <a:t>Lacking in strategies</a:t>
            </a:r>
          </a:p>
          <a:p>
            <a:pPr eaLnBrk="1" hangingPunct="1"/>
            <a:r>
              <a:rPr lang="en-US" sz="2800" smtClean="0"/>
              <a:t>In need of ‘special help’</a:t>
            </a:r>
          </a:p>
          <a:p>
            <a:pPr eaLnBrk="1" hangingPunct="1"/>
            <a:r>
              <a:rPr lang="en-US" sz="2800" smtClean="0"/>
              <a:t>His Spanish is as low as his English</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2" name="Rectangle 11"/>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4" name="Rectangle 13"/>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5" name="Picture 14"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6" name="Title 1"/>
          <p:cNvSpPr>
            <a:spLocks noGrp="1"/>
          </p:cNvSpPr>
          <p:nvPr>
            <p:ph type="title"/>
          </p:nvPr>
        </p:nvSpPr>
        <p:spPr>
          <a:xfrm>
            <a:off x="0" y="0"/>
            <a:ext cx="9144000" cy="838200"/>
          </a:xfrm>
        </p:spPr>
        <p:txBody>
          <a:bodyPr>
            <a:normAutofit fontScale="90000"/>
          </a:bodyPr>
          <a:lstStyle/>
          <a:p>
            <a:pPr lvl="0">
              <a:lnSpc>
                <a:spcPts val="4400"/>
              </a:lnSpc>
            </a:pPr>
            <a:r>
              <a:rPr lang="en-US" sz="4000" b="1" smtClean="0">
                <a:solidFill>
                  <a:srgbClr val="71535C"/>
                </a:solidFill>
              </a:rPr>
              <a:t>Manuel: Spanish is Interfering with English</a:t>
            </a:r>
            <a:endParaRPr lang="en-US" sz="4000" b="1">
              <a:solidFill>
                <a:srgbClr val="71535C"/>
              </a:solidFill>
            </a:endParaRPr>
          </a:p>
        </p:txBody>
      </p:sp>
      <p:sp>
        <p:nvSpPr>
          <p:cNvPr id="5"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lnSpc>
                <a:spcPts val="4400"/>
              </a:lnSpc>
            </a:pPr>
            <a:endParaRPr kumimoji="0" lang="en-US" sz="3800" b="1" i="0" u="none" strike="noStrike" kern="1200" cap="none" spc="0" normalizeH="0" baseline="0" noProof="0">
              <a:ln>
                <a:noFill/>
              </a:ln>
              <a:solidFill>
                <a:srgbClr val="71535C"/>
              </a:solidFill>
              <a:effectLst/>
              <a:uLnTx/>
              <a:uFillTx/>
              <a:latin typeface="+mn-lt"/>
              <a:ea typeface="+mj-ea"/>
              <a:cs typeface="+mj-cs"/>
            </a:endParaRPr>
          </a:p>
        </p:txBody>
      </p:sp>
      <p:sp>
        <p:nvSpPr>
          <p:cNvPr id="18" name="Rectangle 3"/>
          <p:cNvSpPr txBox="1">
            <a:spLocks noChangeArrowheads="1"/>
          </p:cNvSpPr>
          <p:nvPr/>
        </p:nvSpPr>
        <p:spPr bwMode="auto">
          <a:xfrm>
            <a:off x="733371" y="1466193"/>
            <a:ext cx="381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400" b="1" i="0" u="none" strike="noStrike" kern="1200" cap="none" spc="0" normalizeH="0" baseline="0" noProof="0" smtClean="0">
                <a:ln>
                  <a:noFill/>
                </a:ln>
                <a:solidFill>
                  <a:srgbClr val="71535C"/>
                </a:solidFill>
                <a:effectLst/>
                <a:uLnTx/>
                <a:uFillTx/>
                <a:latin typeface="+mn-lt"/>
                <a:ea typeface="+mn-ea"/>
                <a:cs typeface="+mn-cs"/>
              </a:rPr>
              <a:t>B/D reversal</a:t>
            </a:r>
          </a:p>
          <a:p>
            <a:pPr marL="742950" marR="0" lvl="1" indent="-28575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400" b="1" i="0" u="none" strike="noStrike" kern="1200" cap="none" spc="0" normalizeH="0" baseline="0" noProof="0" smtClean="0">
                <a:ln>
                  <a:noFill/>
                </a:ln>
                <a:solidFill>
                  <a:schemeClr val="tx1"/>
                </a:solidFill>
                <a:effectLst/>
                <a:uLnTx/>
                <a:uFillTx/>
                <a:latin typeface="+mn-lt"/>
                <a:ea typeface="ＭＳ Ｐゴシック" charset="-128"/>
                <a:cs typeface="+mn-cs"/>
              </a:rPr>
              <a:t>Wub/wud; kib/kid;  bumist/dumbest</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400" b="1" i="0" u="none" strike="noStrike" kern="1200" cap="none" spc="0" normalizeH="0" baseline="0" noProof="0" smtClean="0">
                <a:ln>
                  <a:noFill/>
                </a:ln>
                <a:solidFill>
                  <a:srgbClr val="71535C"/>
                </a:solidFill>
                <a:effectLst/>
                <a:uLnTx/>
                <a:uFillTx/>
                <a:latin typeface="+mn-lt"/>
                <a:ea typeface="+mn-ea"/>
                <a:cs typeface="+mn-cs"/>
              </a:rPr>
              <a:t>Misspelling of high frequency words in English</a:t>
            </a:r>
          </a:p>
          <a:p>
            <a:pPr marL="742950" marR="0" lvl="1" indent="-28575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400" b="1" i="0" u="none" strike="noStrike" kern="1200" cap="none" spc="0" normalizeH="0" baseline="0" noProof="0" smtClean="0">
                <a:ln>
                  <a:noFill/>
                </a:ln>
                <a:solidFill>
                  <a:schemeClr val="tx1"/>
                </a:solidFill>
                <a:effectLst/>
                <a:uLnTx/>
                <a:uFillTx/>
                <a:latin typeface="+mn-lt"/>
                <a:ea typeface="ＭＳ Ｐゴシック" charset="-128"/>
                <a:cs typeface="+mn-cs"/>
              </a:rPr>
              <a:t>Bekuse/because; yer/year; ovr/over</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400" b="1" i="0" u="none" strike="noStrike" kern="1200" cap="none" spc="0" normalizeH="0" baseline="0" noProof="0" smtClean="0">
                <a:ln>
                  <a:noFill/>
                </a:ln>
                <a:solidFill>
                  <a:srgbClr val="71535C"/>
                </a:solidFill>
                <a:effectLst/>
                <a:uLnTx/>
                <a:uFillTx/>
                <a:latin typeface="+mn-lt"/>
                <a:ea typeface="+mn-ea"/>
                <a:cs typeface="+mn-cs"/>
              </a:rPr>
              <a:t>Word spacing</a:t>
            </a:r>
          </a:p>
          <a:p>
            <a:pPr marL="742950" marR="0" lvl="1" indent="-285750" algn="l" defTabSz="457200" rtl="0" eaLnBrk="1" fontAlgn="base" latinLnBrk="0" hangingPunct="1">
              <a:lnSpc>
                <a:spcPct val="90000"/>
              </a:lnSpc>
              <a:spcBef>
                <a:spcPct val="20000"/>
              </a:spcBef>
              <a:spcAft>
                <a:spcPct val="0"/>
              </a:spcAft>
              <a:buClrTx/>
              <a:buSzTx/>
              <a:buFont typeface="Arial" charset="0"/>
              <a:buChar char="–"/>
              <a:tabLst/>
              <a:defRPr/>
            </a:pPr>
            <a:r>
              <a:rPr kumimoji="0" lang="en-US" sz="2400" b="1" i="0" u="none" strike="noStrike" kern="1200" cap="none" spc="0" normalizeH="0" baseline="0" noProof="0" smtClean="0">
                <a:ln>
                  <a:noFill/>
                </a:ln>
                <a:solidFill>
                  <a:schemeClr val="tx1"/>
                </a:solidFill>
                <a:effectLst/>
                <a:uLnTx/>
                <a:uFillTx/>
                <a:latin typeface="+mn-lt"/>
                <a:ea typeface="ＭＳ Ｐゴシック" charset="-128"/>
                <a:cs typeface="+mn-cs"/>
              </a:rPr>
              <a:t>ihuvittoldasol</a:t>
            </a:r>
          </a:p>
        </p:txBody>
      </p:sp>
      <p:sp>
        <p:nvSpPr>
          <p:cNvPr id="19" name="Rectangle 4"/>
          <p:cNvSpPr txBox="1">
            <a:spLocks noChangeArrowheads="1"/>
          </p:cNvSpPr>
          <p:nvPr/>
        </p:nvSpPr>
        <p:spPr>
          <a:xfrm>
            <a:off x="4695771" y="1466193"/>
            <a:ext cx="3810000" cy="4114800"/>
          </a:xfrm>
          <a:prstGeom prst="rect">
            <a:avLst/>
          </a:prstGeom>
        </p:spPr>
        <p:txBody>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smtClean="0">
                <a:ln>
                  <a:noFill/>
                </a:ln>
                <a:solidFill>
                  <a:srgbClr val="71535C"/>
                </a:solidFill>
                <a:effectLst/>
                <a:uLnTx/>
                <a:uFillTx/>
                <a:latin typeface="+mn-lt"/>
                <a:ea typeface="+mn-ea"/>
                <a:cs typeface="+mn-cs"/>
              </a:rPr>
              <a:t>Spanish Interference</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smtClean="0">
                <a:ln>
                  <a:noFill/>
                </a:ln>
                <a:solidFill>
                  <a:schemeClr val="tx1"/>
                </a:solidFill>
                <a:effectLst/>
                <a:uLnTx/>
                <a:uFillTx/>
                <a:latin typeface="+mn-lt"/>
                <a:ea typeface="ＭＳ Ｐゴシック" charset="-128"/>
                <a:cs typeface="+mn-cs"/>
              </a:rPr>
              <a:t>My/me</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smtClean="0">
                <a:ln>
                  <a:noFill/>
                </a:ln>
                <a:solidFill>
                  <a:schemeClr val="tx1"/>
                </a:solidFill>
                <a:effectLst/>
                <a:uLnTx/>
                <a:uFillTx/>
                <a:latin typeface="+mn-lt"/>
                <a:ea typeface="ＭＳ Ｐゴシック" charset="-128"/>
                <a:cs typeface="+mn-cs"/>
              </a:rPr>
              <a:t>Enydoty/anybody</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smtClean="0">
                <a:ln>
                  <a:noFill/>
                </a:ln>
                <a:solidFill>
                  <a:schemeClr val="tx1"/>
                </a:solidFill>
                <a:effectLst/>
                <a:uLnTx/>
                <a:uFillTx/>
                <a:latin typeface="+mn-lt"/>
                <a:ea typeface="ＭＳ Ｐゴシック" charset="-128"/>
                <a:cs typeface="+mn-cs"/>
              </a:rPr>
              <a:t>Wy/shy</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smtClean="0">
                <a:ln>
                  <a:noFill/>
                </a:ln>
                <a:solidFill>
                  <a:schemeClr val="tx1"/>
                </a:solidFill>
                <a:effectLst/>
                <a:uLnTx/>
                <a:uFillTx/>
                <a:latin typeface="+mn-lt"/>
                <a:ea typeface="ＭＳ Ｐゴシック" charset="-128"/>
                <a:cs typeface="+mn-cs"/>
              </a:rPr>
              <a:t>Hyposegmentation - alat/a lot; haytrat/hate that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The ‘New Normal’</a:t>
            </a:r>
          </a:p>
        </p:txBody>
      </p:sp>
      <p:sp>
        <p:nvSpPr>
          <p:cNvPr id="12" name="Content Placeholder 2"/>
          <p:cNvSpPr>
            <a:spLocks noGrp="1"/>
          </p:cNvSpPr>
          <p:nvPr>
            <p:ph idx="1"/>
          </p:nvPr>
        </p:nvSpPr>
        <p:spPr>
          <a:xfrm>
            <a:off x="457200" y="1371599"/>
            <a:ext cx="8229600" cy="4760913"/>
          </a:xfrm>
        </p:spPr>
        <p:txBody>
          <a:bodyPr/>
          <a:lstStyle/>
          <a:p>
            <a:pPr eaLnBrk="1" hangingPunct="1">
              <a:lnSpc>
                <a:spcPct val="90000"/>
              </a:lnSpc>
              <a:spcBef>
                <a:spcPts val="600"/>
              </a:spcBef>
            </a:pPr>
            <a:r>
              <a:rPr lang="en-US" sz="2400" smtClean="0"/>
              <a:t>The more diverse our nation, the more schizophrenic </a:t>
            </a:r>
            <a:br>
              <a:rPr lang="en-US" sz="2400" smtClean="0"/>
            </a:br>
            <a:r>
              <a:rPr lang="en-US" sz="2400" smtClean="0"/>
              <a:t>we are about diversity; </a:t>
            </a:r>
          </a:p>
          <a:p>
            <a:pPr eaLnBrk="1" hangingPunct="1">
              <a:lnSpc>
                <a:spcPct val="90000"/>
              </a:lnSpc>
              <a:spcBef>
                <a:spcPts val="600"/>
              </a:spcBef>
            </a:pPr>
            <a:r>
              <a:rPr lang="en-US" sz="2400" smtClean="0"/>
              <a:t>The more diverse our states, the more restrictive the educational policies; </a:t>
            </a:r>
          </a:p>
          <a:p>
            <a:pPr eaLnBrk="1" hangingPunct="1">
              <a:lnSpc>
                <a:spcPct val="90000"/>
              </a:lnSpc>
              <a:spcBef>
                <a:spcPts val="600"/>
              </a:spcBef>
            </a:pPr>
            <a:r>
              <a:rPr lang="en-US" sz="2400" smtClean="0"/>
              <a:t>The more diverse our schools, the more monolingual and monocultural the curriculum;</a:t>
            </a:r>
          </a:p>
          <a:p>
            <a:pPr eaLnBrk="1" hangingPunct="1">
              <a:lnSpc>
                <a:spcPct val="90000"/>
              </a:lnSpc>
              <a:spcBef>
                <a:spcPts val="600"/>
              </a:spcBef>
            </a:pPr>
            <a:r>
              <a:rPr lang="en-US" sz="2400" smtClean="0"/>
              <a:t>The more diverse our schools, the more we rely on conventional wisdom rather than research.</a:t>
            </a:r>
          </a:p>
          <a:p>
            <a:endParaRPr 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Prescription</a:t>
            </a:r>
            <a:endParaRPr lang="en-US" sz="4000" b="1" smtClean="0">
              <a:solidFill>
                <a:srgbClr val="71535C"/>
              </a:solidFill>
              <a:latin typeface="+mn-lt"/>
            </a:endParaRPr>
          </a:p>
        </p:txBody>
      </p:sp>
      <p:sp>
        <p:nvSpPr>
          <p:cNvPr id="11" name="Rectangle 3"/>
          <p:cNvSpPr>
            <a:spLocks noGrp="1"/>
          </p:cNvSpPr>
          <p:nvPr>
            <p:ph idx="4294967295"/>
          </p:nvPr>
        </p:nvSpPr>
        <p:spPr>
          <a:xfrm>
            <a:off x="685800" y="1324303"/>
            <a:ext cx="7772400" cy="4670097"/>
          </a:xfrm>
        </p:spPr>
        <p:txBody>
          <a:bodyPr/>
          <a:lstStyle/>
          <a:p>
            <a:pPr eaLnBrk="1" hangingPunct="1">
              <a:lnSpc>
                <a:spcPct val="90000"/>
              </a:lnSpc>
            </a:pPr>
            <a:r>
              <a:rPr lang="en-US" sz="2400" smtClean="0"/>
              <a:t>Approximations like kwankarlos  for Juan Carlos; hem for him; rily for really; and ugen for again indicate a need for more </a:t>
            </a:r>
            <a:r>
              <a:rPr lang="en-US" sz="2400" b="1" smtClean="0">
                <a:solidFill>
                  <a:srgbClr val="71535C"/>
                </a:solidFill>
              </a:rPr>
              <a:t>intensive phonemic awareness </a:t>
            </a:r>
            <a:r>
              <a:rPr lang="en-US" sz="2400" smtClean="0"/>
              <a:t>instruction;</a:t>
            </a:r>
          </a:p>
          <a:p>
            <a:pPr eaLnBrk="1" hangingPunct="1">
              <a:lnSpc>
                <a:spcPct val="90000"/>
              </a:lnSpc>
            </a:pPr>
            <a:r>
              <a:rPr lang="en-US" sz="2400" smtClean="0"/>
              <a:t>Approximations of words like ‘proficint’ for proficient might indicate a need for more </a:t>
            </a:r>
            <a:r>
              <a:rPr lang="en-US" sz="2400" b="1" smtClean="0">
                <a:solidFill>
                  <a:srgbClr val="71535C"/>
                </a:solidFill>
              </a:rPr>
              <a:t>phonics or spelling;</a:t>
            </a:r>
          </a:p>
          <a:p>
            <a:pPr eaLnBrk="1" hangingPunct="1">
              <a:lnSpc>
                <a:spcPct val="90000"/>
              </a:lnSpc>
            </a:pPr>
            <a:r>
              <a:rPr lang="en-US" sz="2400" smtClean="0"/>
              <a:t>Approximations for words like bak/back  might indicate </a:t>
            </a:r>
            <a:r>
              <a:rPr lang="en-US" sz="2400" b="1" smtClean="0">
                <a:solidFill>
                  <a:srgbClr val="71535C"/>
                </a:solidFill>
              </a:rPr>
              <a:t>‘Spanish inference’ </a:t>
            </a:r>
            <a:r>
              <a:rPr lang="en-US" sz="2400" smtClean="0"/>
              <a:t>and conclude he needs to focus on English;</a:t>
            </a:r>
          </a:p>
          <a:p>
            <a:pPr eaLnBrk="1" hangingPunct="1">
              <a:lnSpc>
                <a:spcPct val="90000"/>
              </a:lnSpc>
            </a:pPr>
            <a:r>
              <a:rPr lang="en-US" sz="2400" smtClean="0"/>
              <a:t>All of the above are necessary </a:t>
            </a:r>
            <a:r>
              <a:rPr lang="en-US" sz="2400" b="1" smtClean="0"/>
              <a:t>BEFORE</a:t>
            </a:r>
            <a:r>
              <a:rPr lang="en-US" sz="2400" smtClean="0"/>
              <a:t> we look at the content of his writing;</a:t>
            </a:r>
          </a:p>
          <a:p>
            <a:pPr eaLnBrk="1" hangingPunct="1">
              <a:lnSpc>
                <a:spcPct val="90000"/>
              </a:lnSpc>
            </a:pPr>
            <a:r>
              <a:rPr lang="en-US" sz="2400" smtClean="0"/>
              <a:t>These are ‘data driven’ observations. </a:t>
            </a:r>
          </a:p>
          <a:p>
            <a:pPr eaLnBrk="1" hangingPunct="1">
              <a:lnSpc>
                <a:spcPct val="90000"/>
              </a:lnSpc>
            </a:pPr>
            <a:r>
              <a:rPr lang="en-US" sz="2400" smtClean="0"/>
              <a:t>I would suggest it is we </a:t>
            </a:r>
            <a:r>
              <a:rPr lang="en-US" sz="2400" b="1" smtClean="0"/>
              <a:t>NOT</a:t>
            </a:r>
            <a:r>
              <a:rPr lang="en-US" sz="2400" smtClean="0"/>
              <a:t> Manuel who are limited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Manuel:  The Emerging Bilingual</a:t>
            </a:r>
            <a:endParaRPr lang="en-US" sz="4000" b="1"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lnSpc>
                <a:spcPct val="90000"/>
              </a:lnSpc>
            </a:pPr>
            <a:r>
              <a:rPr lang="en-US" sz="2400" smtClean="0"/>
              <a:t>Manuel has a strong voice;</a:t>
            </a:r>
          </a:p>
          <a:p>
            <a:pPr eaLnBrk="1" hangingPunct="1">
              <a:lnSpc>
                <a:spcPct val="90000"/>
              </a:lnSpc>
            </a:pPr>
            <a:r>
              <a:rPr lang="en-US" sz="2400" smtClean="0"/>
              <a:t>He knows how to express himself in complete thoughts;</a:t>
            </a:r>
          </a:p>
          <a:p>
            <a:pPr eaLnBrk="1" hangingPunct="1">
              <a:lnSpc>
                <a:spcPct val="90000"/>
              </a:lnSpc>
            </a:pPr>
            <a:r>
              <a:rPr lang="en-US" sz="2400" smtClean="0"/>
              <a:t>He uses sophisticated phrases and vocabulary;</a:t>
            </a:r>
          </a:p>
          <a:p>
            <a:pPr eaLnBrk="1" hangingPunct="1">
              <a:lnSpc>
                <a:spcPct val="90000"/>
              </a:lnSpc>
            </a:pPr>
            <a:r>
              <a:rPr lang="en-US" sz="2400" smtClean="0"/>
              <a:t>Errors are rule governed and not random strings of letters;</a:t>
            </a:r>
          </a:p>
          <a:p>
            <a:pPr eaLnBrk="1" hangingPunct="1">
              <a:lnSpc>
                <a:spcPct val="90000"/>
              </a:lnSpc>
            </a:pPr>
            <a:r>
              <a:rPr lang="en-US" sz="2400" smtClean="0"/>
              <a:t>His spelling is </a:t>
            </a:r>
            <a:r>
              <a:rPr lang="en-US" sz="2400" b="1" smtClean="0"/>
              <a:t>NOT</a:t>
            </a:r>
            <a:r>
              <a:rPr lang="en-US" sz="2400" smtClean="0"/>
              <a:t> Spanish interference but utilization of multiple strategies that come from both of his languages (e.g. HwanKarlos - this does </a:t>
            </a:r>
            <a:r>
              <a:rPr lang="en-US" sz="2400" b="1" smtClean="0"/>
              <a:t>NOT</a:t>
            </a:r>
            <a:r>
              <a:rPr lang="en-US" sz="2400" smtClean="0"/>
              <a:t> come from Spanish);</a:t>
            </a:r>
          </a:p>
          <a:p>
            <a:pPr eaLnBrk="1" hangingPunct="1">
              <a:lnSpc>
                <a:spcPct val="90000"/>
              </a:lnSpc>
            </a:pPr>
            <a:r>
              <a:rPr lang="en-US" sz="2400" smtClean="0"/>
              <a:t>He is quite aware of his status in the school. </a:t>
            </a:r>
          </a:p>
          <a:p>
            <a:pPr eaLnBrk="1" hangingPunct="1">
              <a:lnSpc>
                <a:spcPct val="90000"/>
              </a:lnSpc>
            </a:pPr>
            <a:r>
              <a:rPr lang="en-US" sz="2400" smtClean="0"/>
              <a:t>One might say he is well aware of his school’s </a:t>
            </a:r>
            <a:r>
              <a:rPr lang="en-US" sz="2400" smtClean="0"/>
              <a:t>status </a:t>
            </a:r>
            <a:r>
              <a:rPr lang="en-US" sz="2400" smtClean="0"/>
              <a:t/>
            </a:r>
            <a:br>
              <a:rPr lang="en-US" sz="2400" smtClean="0"/>
            </a:br>
            <a:r>
              <a:rPr lang="en-US" sz="2400" smtClean="0"/>
              <a:t>in </a:t>
            </a:r>
            <a:r>
              <a:rPr lang="en-US" sz="2400" smtClean="0"/>
              <a:t>the state.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Manuel’s School</a:t>
            </a:r>
            <a:endParaRPr lang="en-US" sz="4000" b="1"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r>
              <a:rPr lang="en-US" sz="2800" smtClean="0"/>
              <a:t>420 Children</a:t>
            </a:r>
          </a:p>
          <a:p>
            <a:pPr eaLnBrk="1" hangingPunct="1"/>
            <a:r>
              <a:rPr lang="en-US" sz="2800" smtClean="0"/>
              <a:t>75% Latino</a:t>
            </a:r>
          </a:p>
          <a:p>
            <a:pPr eaLnBrk="1" hangingPunct="1"/>
            <a:r>
              <a:rPr lang="en-US" sz="2800" smtClean="0"/>
              <a:t>70% English Language Learner (Spanish)</a:t>
            </a:r>
          </a:p>
          <a:p>
            <a:pPr eaLnBrk="1" hangingPunct="1"/>
            <a:r>
              <a:rPr lang="en-US" sz="2800" smtClean="0"/>
              <a:t>87% Free/Reduced Lunch</a:t>
            </a:r>
          </a:p>
          <a:p>
            <a:pPr eaLnBrk="1" hangingPunct="1"/>
            <a:r>
              <a:rPr lang="en-US" sz="2800" smtClean="0"/>
              <a:t>Rating of ‘low’ for 2007-2008 school year</a:t>
            </a:r>
          </a:p>
          <a:p>
            <a:pPr eaLnBrk="1" hangingPunct="1"/>
            <a:r>
              <a:rPr lang="en-US" sz="2800" smtClean="0"/>
              <a:t>Low is cause for celebration</a:t>
            </a:r>
          </a:p>
          <a:p>
            <a:pPr eaLnBrk="1" hangingPunct="1"/>
            <a:r>
              <a:rPr lang="en-US" sz="2800" smtClean="0"/>
              <a:t>Manuel is not the only one in his </a:t>
            </a:r>
            <a:r>
              <a:rPr lang="en-US" sz="2800" smtClean="0"/>
              <a:t>school </a:t>
            </a:r>
            <a:r>
              <a:rPr lang="en-US" sz="2800" smtClean="0"/>
              <a:t/>
            </a:r>
            <a:br>
              <a:rPr lang="en-US" sz="2800" smtClean="0"/>
            </a:br>
            <a:r>
              <a:rPr lang="en-US" sz="2800" smtClean="0"/>
              <a:t>in </a:t>
            </a:r>
            <a:r>
              <a:rPr lang="en-US" sz="2800" smtClean="0"/>
              <a:t>this situation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Manuel’s School District</a:t>
            </a:r>
            <a:endParaRPr lang="en-US" sz="4000" b="1"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r>
              <a:rPr lang="en-US" sz="2400" smtClean="0"/>
              <a:t>70,000 students (2008-2009)</a:t>
            </a:r>
          </a:p>
          <a:p>
            <a:pPr eaLnBrk="1" hangingPunct="1"/>
            <a:r>
              <a:rPr lang="en-US" sz="2400" smtClean="0"/>
              <a:t>58% Latino (mostly Mexican descent)</a:t>
            </a:r>
          </a:p>
          <a:p>
            <a:pPr eaLnBrk="1" hangingPunct="1"/>
            <a:r>
              <a:rPr lang="en-US" sz="2400" smtClean="0"/>
              <a:t>25% English Language Learners</a:t>
            </a:r>
          </a:p>
          <a:p>
            <a:pPr eaLnBrk="1" hangingPunct="1"/>
            <a:r>
              <a:rPr lang="en-US" sz="2400" smtClean="0"/>
              <a:t>75% Free/Reduced Lunch</a:t>
            </a:r>
          </a:p>
          <a:p>
            <a:pPr eaLnBrk="1" hangingPunct="1"/>
            <a:r>
              <a:rPr lang="en-US" sz="2400" smtClean="0"/>
              <a:t>1/3 of all of the ‘unsatisfactory’ schools in the state in this school district</a:t>
            </a:r>
          </a:p>
          <a:p>
            <a:pPr eaLnBrk="1" hangingPunct="1"/>
            <a:r>
              <a:rPr lang="en-US" sz="2400" smtClean="0"/>
              <a:t>Being ‘low’ and not ‘unsatisfactory’ is a cause for celebration</a:t>
            </a:r>
          </a:p>
          <a:p>
            <a:pPr eaLnBrk="1" hangingPunct="1"/>
            <a:r>
              <a:rPr lang="en-US" sz="2400" smtClean="0"/>
              <a:t>Manuel’s school is not the only school in his situation.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Gerald Bracey (2009)</a:t>
            </a:r>
            <a:endParaRPr lang="en-US" sz="4000" b="1"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r>
              <a:rPr lang="en-US" sz="2800" smtClean="0"/>
              <a:t>Since the passage of NCLB in 2002, scores on high stakes tests in all states have gone up in reading and math, YET</a:t>
            </a:r>
          </a:p>
          <a:p>
            <a:pPr eaLnBrk="1" hangingPunct="1"/>
            <a:r>
              <a:rPr lang="en-US" sz="2800" smtClean="0"/>
              <a:t>As scores have gone UP the number of failing schools has more than doubled.</a:t>
            </a:r>
          </a:p>
          <a:p>
            <a:pPr eaLnBrk="1" hangingPunct="1"/>
            <a:r>
              <a:rPr lang="en-US" sz="2800" smtClean="0"/>
              <a:t>Would the FDA approve a drug that has harmful effects twice as often as positive effects?</a:t>
            </a:r>
          </a:p>
          <a:p>
            <a:pPr eaLnBrk="1" hangingPunct="1"/>
            <a:r>
              <a:rPr lang="en-US" sz="2800" smtClean="0"/>
              <a:t>Good teaching with monolingual frameworks will not help us improve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The ESL Diet</a:t>
            </a:r>
            <a:endParaRPr lang="en-US" sz="4000" b="1"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r>
              <a:rPr lang="en-US" sz="2800" smtClean="0"/>
              <a:t>Quick fix</a:t>
            </a:r>
          </a:p>
          <a:p>
            <a:r>
              <a:rPr lang="en-US" sz="2800" smtClean="0"/>
              <a:t>Little effort</a:t>
            </a:r>
          </a:p>
          <a:p>
            <a:r>
              <a:rPr lang="en-US" sz="2800" smtClean="0"/>
              <a:t>Magic bullet</a:t>
            </a:r>
          </a:p>
          <a:p>
            <a:r>
              <a:rPr lang="en-US" sz="2800" smtClean="0"/>
              <a:t>Someone to blame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Privileging ‘Academic’ English</a:t>
            </a:r>
            <a:endParaRPr lang="en-US" sz="4000" b="1"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r>
              <a:rPr lang="en-US" sz="2800" smtClean="0"/>
              <a:t>Social language is NOT easier to learn than academic language</a:t>
            </a:r>
          </a:p>
          <a:p>
            <a:pPr eaLnBrk="1" hangingPunct="1"/>
            <a:r>
              <a:rPr lang="en-US" sz="2800" smtClean="0"/>
              <a:t>Social language is NOT learned by ‘hanging around’ native speakers or on the playground</a:t>
            </a:r>
          </a:p>
          <a:p>
            <a:pPr eaLnBrk="1" hangingPunct="1"/>
            <a:r>
              <a:rPr lang="en-US" sz="2800" smtClean="0"/>
              <a:t>Social language is HOW academic language is processed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lnSpc>
                <a:spcPts val="4400"/>
              </a:lnSpc>
            </a:pPr>
            <a:r>
              <a:rPr lang="en-US" sz="4000" b="1" smtClean="0">
                <a:solidFill>
                  <a:srgbClr val="71535C"/>
                </a:solidFill>
                <a:latin typeface="+mn-lt"/>
              </a:rPr>
              <a:t>Avoid Fossilization and Atrophy </a:t>
            </a:r>
            <a:r>
              <a:rPr lang="en-US" sz="4000" b="1" smtClean="0">
                <a:solidFill>
                  <a:srgbClr val="71535C"/>
                </a:solidFill>
                <a:latin typeface="+mn-lt"/>
              </a:rPr>
              <a:t>– </a:t>
            </a:r>
            <a:r>
              <a:rPr lang="en-US" sz="4000" b="1" smtClean="0">
                <a:solidFill>
                  <a:srgbClr val="71535C"/>
                </a:solidFill>
                <a:latin typeface="+mn-lt"/>
              </a:rPr>
              <a:t/>
            </a:r>
            <a:br>
              <a:rPr lang="en-US" sz="4000" b="1" smtClean="0">
                <a:solidFill>
                  <a:srgbClr val="71535C"/>
                </a:solidFill>
                <a:latin typeface="+mn-lt"/>
              </a:rPr>
            </a:br>
            <a:r>
              <a:rPr lang="en-US" sz="4000" b="1" smtClean="0">
                <a:solidFill>
                  <a:srgbClr val="71535C"/>
                </a:solidFill>
                <a:latin typeface="+mn-lt"/>
              </a:rPr>
              <a:t>Develop </a:t>
            </a:r>
            <a:r>
              <a:rPr lang="en-US" sz="4000" b="1" smtClean="0">
                <a:solidFill>
                  <a:srgbClr val="71535C"/>
                </a:solidFill>
                <a:latin typeface="+mn-lt"/>
              </a:rPr>
              <a:t>Academic and Social English</a:t>
            </a:r>
            <a:endParaRPr kumimoji="0" lang="en-US" sz="4000" b="1" i="0" u="none" strike="noStrike" kern="1200" cap="none" spc="0" normalizeH="0" baseline="0" noProof="0">
              <a:ln>
                <a:noFill/>
              </a:ln>
              <a:solidFill>
                <a:srgbClr val="71535C"/>
              </a:solidFill>
              <a:effectLst/>
              <a:uLnTx/>
              <a:uFillTx/>
              <a:latin typeface="+mn-lt"/>
              <a:ea typeface="+mj-ea"/>
              <a:cs typeface="+mj-cs"/>
            </a:endParaRPr>
          </a:p>
        </p:txBody>
      </p:sp>
      <p:sp>
        <p:nvSpPr>
          <p:cNvPr id="6" name="Rectangle 5"/>
          <p:cNvSpPr/>
          <p:nvPr/>
        </p:nvSpPr>
        <p:spPr>
          <a:xfrm>
            <a:off x="0" y="1325880"/>
            <a:ext cx="9144000" cy="4846319"/>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1325881"/>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9" name="Picture 8"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0" name="Rectangle 9"/>
          <p:cNvSpPr/>
          <p:nvPr/>
        </p:nvSpPr>
        <p:spPr>
          <a:xfrm>
            <a:off x="457200" y="1742090"/>
            <a:ext cx="8229600" cy="3693319"/>
          </a:xfrm>
          <a:prstGeom prst="rect">
            <a:avLst/>
          </a:prstGeom>
        </p:spPr>
        <p:txBody>
          <a:bodyPr wrap="square">
            <a:spAutoFit/>
          </a:bodyPr>
          <a:lstStyle/>
          <a:p>
            <a:pPr marL="347472" indent="-347472" eaLnBrk="1" hangingPunct="1">
              <a:spcBef>
                <a:spcPts val="600"/>
              </a:spcBef>
              <a:buFont typeface="Arial" pitchFamily="34" charset="0"/>
              <a:buChar char="•"/>
            </a:pPr>
            <a:r>
              <a:rPr lang="en-US" sz="2800" smtClean="0">
                <a:latin typeface="+mn-lt"/>
              </a:rPr>
              <a:t>Data driven systems tell us that once students achieve a certain ‘score’ on a language proficiency test it is perceived that they have no additional linguistic or cultural ‘needs’ - they should learn like monolingual English (read ‘normal’) students</a:t>
            </a:r>
          </a:p>
          <a:p>
            <a:pPr marL="347472" indent="-347472" eaLnBrk="1" hangingPunct="1">
              <a:spcBef>
                <a:spcPts val="600"/>
              </a:spcBef>
              <a:buFont typeface="Arial" pitchFamily="34" charset="0"/>
              <a:buChar char="•"/>
            </a:pPr>
            <a:r>
              <a:rPr lang="en-US" sz="2800" smtClean="0">
                <a:latin typeface="+mn-lt"/>
              </a:rPr>
              <a:t>This is when the students most likely need the MOST specific instruction and when they get the least</a:t>
            </a:r>
          </a:p>
          <a:p>
            <a:pPr marL="347472" indent="-347472" eaLnBrk="1" hangingPunct="1">
              <a:spcBef>
                <a:spcPts val="600"/>
              </a:spcBef>
              <a:buFont typeface="Arial" pitchFamily="34" charset="0"/>
              <a:buChar char="•"/>
            </a:pPr>
            <a:r>
              <a:rPr lang="en-US" sz="2800" smtClean="0">
                <a:latin typeface="+mn-lt"/>
              </a:rPr>
              <a:t>BOTH </a:t>
            </a:r>
            <a:r>
              <a:rPr lang="en-US" sz="2800" smtClean="0">
                <a:latin typeface="+mn-lt"/>
              </a:rPr>
              <a:t>LANGUAGES FOSSILIZE IN THIS SYSTEM!</a:t>
            </a:r>
            <a:endParaRPr lang="en-US" sz="2800" smtClean="0">
              <a:latin typeface="+mn-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Barrera (1992)</a:t>
            </a:r>
            <a:endParaRPr lang="en-US" sz="4000"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lnSpc>
                <a:spcPct val="90000"/>
              </a:lnSpc>
            </a:pPr>
            <a:r>
              <a:rPr lang="en-US" sz="2800" smtClean="0"/>
              <a:t>We do not notice the fossilization and atrophy because we have been told that ‘good teaching is good teaching’ and these kids now ‘know English’</a:t>
            </a:r>
          </a:p>
          <a:p>
            <a:pPr eaLnBrk="1" hangingPunct="1">
              <a:lnSpc>
                <a:spcPct val="90000"/>
              </a:lnSpc>
            </a:pPr>
            <a:r>
              <a:rPr lang="en-US" sz="2800" smtClean="0"/>
              <a:t>Language Structures and Cultural Schema are “transparent” to natives - we live it and speak it - we don’t see it!</a:t>
            </a:r>
          </a:p>
          <a:p>
            <a:pPr eaLnBrk="1" hangingPunct="1">
              <a:lnSpc>
                <a:spcPct val="90000"/>
              </a:lnSpc>
            </a:pPr>
            <a:r>
              <a:rPr lang="en-US" sz="2800" smtClean="0"/>
              <a:t>Language and culture are what we use to see the world, but seldom what we see.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Examples</a:t>
            </a:r>
            <a:endParaRPr lang="en-US" sz="4000"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lnSpc>
                <a:spcPct val="90000"/>
              </a:lnSpc>
              <a:buNone/>
            </a:pPr>
            <a:r>
              <a:rPr lang="en-US" sz="2800" b="1" smtClean="0">
                <a:solidFill>
                  <a:srgbClr val="71535C"/>
                </a:solidFill>
              </a:rPr>
              <a:t>Answer these questions</a:t>
            </a:r>
            <a:r>
              <a:rPr lang="en-US" sz="2800" b="1" smtClean="0"/>
              <a:t>:</a:t>
            </a:r>
          </a:p>
          <a:p>
            <a:pPr eaLnBrk="1" hangingPunct="1">
              <a:lnSpc>
                <a:spcPct val="90000"/>
              </a:lnSpc>
            </a:pPr>
            <a:r>
              <a:rPr lang="en-US" sz="2800" smtClean="0"/>
              <a:t>Which of the following countries during the 1970’s turned away form Western values and returned to a more primitive style of living?</a:t>
            </a:r>
          </a:p>
          <a:p>
            <a:pPr lvl="1">
              <a:lnSpc>
                <a:spcPct val="90000"/>
              </a:lnSpc>
              <a:buNone/>
            </a:pPr>
            <a:r>
              <a:rPr lang="en-US" sz="2400" smtClean="0"/>
              <a:t>	A</a:t>
            </a:r>
            <a:r>
              <a:rPr lang="en-US" sz="2400" smtClean="0"/>
              <a:t>. Iran</a:t>
            </a:r>
          </a:p>
          <a:p>
            <a:pPr lvl="1">
              <a:lnSpc>
                <a:spcPct val="90000"/>
              </a:lnSpc>
              <a:buNone/>
            </a:pPr>
            <a:r>
              <a:rPr lang="en-US" sz="2400" smtClean="0"/>
              <a:t>	B</a:t>
            </a:r>
            <a:r>
              <a:rPr lang="en-US" sz="2400" smtClean="0"/>
              <a:t>. Iraq</a:t>
            </a:r>
          </a:p>
          <a:p>
            <a:pPr lvl="1">
              <a:lnSpc>
                <a:spcPct val="90000"/>
              </a:lnSpc>
              <a:buNone/>
            </a:pPr>
            <a:r>
              <a:rPr lang="en-US" sz="2400" smtClean="0"/>
              <a:t>	C</a:t>
            </a:r>
            <a:r>
              <a:rPr lang="en-US" sz="2400" smtClean="0"/>
              <a:t>. Turkey</a:t>
            </a:r>
          </a:p>
          <a:p>
            <a:pPr lvl="1">
              <a:lnSpc>
                <a:spcPct val="90000"/>
              </a:lnSpc>
              <a:buNone/>
            </a:pPr>
            <a:r>
              <a:rPr lang="en-US" sz="2400" smtClean="0"/>
              <a:t>	D</a:t>
            </a:r>
            <a:r>
              <a:rPr lang="en-US" sz="2400" smtClean="0"/>
              <a:t>. Afghanistan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The ‘New Normal’</a:t>
            </a:r>
          </a:p>
        </p:txBody>
      </p:sp>
      <p:sp>
        <p:nvSpPr>
          <p:cNvPr id="10" name="Content Placeholder 2"/>
          <p:cNvSpPr>
            <a:spLocks noGrp="1"/>
          </p:cNvSpPr>
          <p:nvPr>
            <p:ph idx="1"/>
          </p:nvPr>
        </p:nvSpPr>
        <p:spPr>
          <a:xfrm>
            <a:off x="457200" y="1371599"/>
            <a:ext cx="8229600" cy="4760913"/>
          </a:xfrm>
        </p:spPr>
        <p:txBody>
          <a:bodyPr/>
          <a:lstStyle/>
          <a:p>
            <a:pPr>
              <a:spcBef>
                <a:spcPts val="600"/>
              </a:spcBef>
            </a:pPr>
            <a:r>
              <a:rPr lang="en-US" sz="2400" smtClean="0"/>
              <a:t>U.S. born bilinguals</a:t>
            </a:r>
          </a:p>
          <a:p>
            <a:pPr>
              <a:spcBef>
                <a:spcPts val="600"/>
              </a:spcBef>
            </a:pPr>
            <a:r>
              <a:rPr lang="en-US" sz="2400" smtClean="0"/>
              <a:t>‘Simultaneous bilinguals’</a:t>
            </a:r>
          </a:p>
          <a:p>
            <a:pPr>
              <a:spcBef>
                <a:spcPts val="600"/>
              </a:spcBef>
            </a:pPr>
            <a:r>
              <a:rPr lang="en-US" sz="2400" smtClean="0"/>
              <a:t>Children who have been exposed to two or more languages since birth and before age 5</a:t>
            </a:r>
          </a:p>
          <a:p>
            <a:pPr>
              <a:spcBef>
                <a:spcPts val="600"/>
              </a:spcBef>
            </a:pPr>
            <a:r>
              <a:rPr lang="en-US" sz="2400" smtClean="0"/>
              <a:t>Most of our programs are based on sequential theories </a:t>
            </a:r>
            <a:br>
              <a:rPr lang="en-US" sz="2400" smtClean="0"/>
            </a:br>
            <a:r>
              <a:rPr lang="en-US" sz="2400" smtClean="0"/>
              <a:t>of bilingualism</a:t>
            </a:r>
          </a:p>
          <a:p>
            <a:pPr>
              <a:spcBef>
                <a:spcPts val="600"/>
              </a:spcBef>
            </a:pPr>
            <a:r>
              <a:rPr lang="en-US" sz="2400" smtClean="0"/>
              <a:t>Semilingual/Non-non</a:t>
            </a:r>
          </a:p>
          <a:p>
            <a:pPr>
              <a:spcBef>
                <a:spcPts val="600"/>
              </a:spcBef>
            </a:pPr>
            <a:r>
              <a:rPr lang="en-US" sz="2400" smtClean="0"/>
              <a:t>If they have no language, we should  just teach them English</a:t>
            </a:r>
          </a:p>
          <a:p>
            <a:pPr>
              <a:spcBef>
                <a:spcPts val="600"/>
              </a:spcBef>
            </a:pPr>
            <a:endParaRPr 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More…..</a:t>
            </a:r>
            <a:endParaRPr lang="en-US" sz="4000"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lnSpc>
                <a:spcPct val="90000"/>
              </a:lnSpc>
              <a:buNone/>
            </a:pPr>
            <a:r>
              <a:rPr lang="en-US" sz="2800" b="1" smtClean="0">
                <a:solidFill>
                  <a:srgbClr val="71535C"/>
                </a:solidFill>
              </a:rPr>
              <a:t>True/false:</a:t>
            </a:r>
          </a:p>
          <a:p>
            <a:pPr eaLnBrk="1" hangingPunct="1">
              <a:lnSpc>
                <a:spcPct val="90000"/>
              </a:lnSpc>
              <a:buNone/>
            </a:pPr>
            <a:r>
              <a:rPr lang="en-US" sz="2800" b="1" smtClean="0"/>
              <a:t>	</a:t>
            </a:r>
            <a:r>
              <a:rPr lang="en-US" sz="2800" smtClean="0"/>
              <a:t>Mexican-Americans </a:t>
            </a:r>
            <a:r>
              <a:rPr lang="en-US" sz="2800" smtClean="0"/>
              <a:t>are the 2nd </a:t>
            </a:r>
            <a:r>
              <a:rPr lang="en-US" sz="2800" smtClean="0"/>
              <a:t>largest </a:t>
            </a:r>
            <a:r>
              <a:rPr lang="en-US" sz="2800" smtClean="0"/>
              <a:t/>
            </a:r>
            <a:br>
              <a:rPr lang="en-US" sz="2800" smtClean="0"/>
            </a:br>
            <a:r>
              <a:rPr lang="en-US" sz="2800" smtClean="0"/>
              <a:t>non-white </a:t>
            </a:r>
            <a:r>
              <a:rPr lang="en-US" sz="2800" smtClean="0"/>
              <a:t>ethnic group in the U.S.</a:t>
            </a:r>
          </a:p>
          <a:p>
            <a:pPr eaLnBrk="1" hangingPunct="1">
              <a:lnSpc>
                <a:spcPct val="90000"/>
              </a:lnSpc>
              <a:buNone/>
            </a:pPr>
            <a:r>
              <a:rPr lang="en-US" sz="2800" b="1" smtClean="0">
                <a:solidFill>
                  <a:srgbClr val="71535C"/>
                </a:solidFill>
              </a:rPr>
              <a:t>Mark the title that should be underlined:</a:t>
            </a:r>
          </a:p>
          <a:p>
            <a:pPr lvl="1" eaLnBrk="1" hangingPunct="1">
              <a:lnSpc>
                <a:spcPct val="90000"/>
              </a:lnSpc>
            </a:pPr>
            <a:r>
              <a:rPr lang="en-US" smtClean="0">
                <a:ea typeface="ＭＳ Ｐゴシック" charset="-128"/>
              </a:rPr>
              <a:t>Gone with the Wind</a:t>
            </a:r>
          </a:p>
          <a:p>
            <a:pPr lvl="1" eaLnBrk="1" hangingPunct="1">
              <a:lnSpc>
                <a:spcPct val="90000"/>
              </a:lnSpc>
            </a:pPr>
            <a:r>
              <a:rPr lang="en-US" smtClean="0">
                <a:ea typeface="ＭＳ Ｐゴシック" charset="-128"/>
              </a:rPr>
              <a:t>America the Beautiful</a:t>
            </a:r>
          </a:p>
          <a:p>
            <a:pPr lvl="1" eaLnBrk="1" hangingPunct="1">
              <a:lnSpc>
                <a:spcPct val="90000"/>
              </a:lnSpc>
            </a:pPr>
            <a:r>
              <a:rPr lang="en-US" smtClean="0">
                <a:ea typeface="ＭＳ Ｐゴシック" charset="-128"/>
              </a:rPr>
              <a:t>Damn Yankees</a:t>
            </a:r>
          </a:p>
          <a:p>
            <a:pPr eaLnBrk="1" hangingPunct="1">
              <a:lnSpc>
                <a:spcPct val="90000"/>
              </a:lnSpc>
              <a:buNone/>
            </a:pPr>
            <a:r>
              <a:rPr lang="en-US" sz="2800" b="1" smtClean="0">
                <a:solidFill>
                  <a:srgbClr val="71535C"/>
                </a:solidFill>
              </a:rPr>
              <a:t>Analogy</a:t>
            </a:r>
          </a:p>
          <a:p>
            <a:pPr lvl="1" eaLnBrk="1" hangingPunct="1">
              <a:lnSpc>
                <a:spcPct val="90000"/>
              </a:lnSpc>
              <a:buNone/>
            </a:pPr>
            <a:r>
              <a:rPr lang="en-US" smtClean="0">
                <a:ea typeface="ＭＳ Ｐゴシック" charset="-128"/>
              </a:rPr>
              <a:t>Chile is to molcajete as tortilla is to _______.</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Linguistic Transparency</a:t>
            </a:r>
            <a:endParaRPr lang="en-US" sz="4000"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lnSpc>
                <a:spcPct val="90000"/>
              </a:lnSpc>
            </a:pPr>
            <a:r>
              <a:rPr lang="en-US" sz="2800" smtClean="0"/>
              <a:t>We are so busy trying to get the “correct” answer that we don’t check to see if the question is valid - we assume it is</a:t>
            </a:r>
          </a:p>
          <a:p>
            <a:pPr eaLnBrk="1" hangingPunct="1">
              <a:lnSpc>
                <a:spcPct val="90000"/>
              </a:lnSpc>
            </a:pPr>
            <a:r>
              <a:rPr lang="en-US" sz="2800" smtClean="0"/>
              <a:t>We have been socialized to believe in platitudes about good teaching that we don’t question them</a:t>
            </a:r>
          </a:p>
          <a:p>
            <a:pPr eaLnBrk="1" hangingPunct="1">
              <a:lnSpc>
                <a:spcPct val="90000"/>
              </a:lnSpc>
            </a:pPr>
            <a:r>
              <a:rPr lang="en-US" sz="2800" smtClean="0"/>
              <a:t>Once ‘transitioned’ we believe EB students are the same as ‘Monolingual English’ students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lnSpc>
                <a:spcPts val="3600"/>
              </a:lnSpc>
            </a:pPr>
            <a:r>
              <a:rPr lang="en-US" sz="3400" b="1" smtClean="0">
                <a:solidFill>
                  <a:srgbClr val="71535C"/>
                </a:solidFill>
                <a:latin typeface="+mn-lt"/>
              </a:rPr>
              <a:t>Language Structures needed by EB students and not tested or taught (Escamilla &amp; Garza, 1982)</a:t>
            </a:r>
            <a:endParaRPr kumimoji="0" lang="en-US" sz="3400" b="1" i="0" u="none" strike="noStrike" kern="1200" cap="none" spc="0" normalizeH="0" baseline="0" noProof="0">
              <a:ln>
                <a:noFill/>
              </a:ln>
              <a:solidFill>
                <a:srgbClr val="71535C"/>
              </a:solidFill>
              <a:effectLst/>
              <a:uLnTx/>
              <a:uFillTx/>
              <a:latin typeface="+mn-lt"/>
              <a:ea typeface="+mj-ea"/>
              <a:cs typeface="+mj-cs"/>
            </a:endParaRPr>
          </a:p>
        </p:txBody>
      </p:sp>
      <p:sp>
        <p:nvSpPr>
          <p:cNvPr id="6" name="Rectangle 5"/>
          <p:cNvSpPr/>
          <p:nvPr/>
        </p:nvSpPr>
        <p:spPr>
          <a:xfrm>
            <a:off x="0" y="1325880"/>
            <a:ext cx="9144000" cy="4846319"/>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1325881"/>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9" name="Picture 8"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0" name="Rectangle 9"/>
          <p:cNvSpPr/>
          <p:nvPr/>
        </p:nvSpPr>
        <p:spPr>
          <a:xfrm>
            <a:off x="457200" y="1923392"/>
            <a:ext cx="8229600" cy="3733330"/>
          </a:xfrm>
          <a:prstGeom prst="rect">
            <a:avLst/>
          </a:prstGeom>
        </p:spPr>
        <p:txBody>
          <a:bodyPr wrap="square">
            <a:spAutoFit/>
          </a:bodyPr>
          <a:lstStyle/>
          <a:p>
            <a:pPr marL="347472" indent="-347472" eaLnBrk="1" hangingPunct="1">
              <a:lnSpc>
                <a:spcPct val="90000"/>
              </a:lnSpc>
              <a:spcBef>
                <a:spcPts val="600"/>
              </a:spcBef>
              <a:buFont typeface="Arial" pitchFamily="34" charset="0"/>
              <a:buChar char="•"/>
            </a:pPr>
            <a:r>
              <a:rPr lang="en-US" sz="2800" smtClean="0">
                <a:latin typeface="+mn-lt"/>
              </a:rPr>
              <a:t>Idioms</a:t>
            </a:r>
          </a:p>
          <a:p>
            <a:pPr marL="347472" indent="-347472" eaLnBrk="1" hangingPunct="1">
              <a:lnSpc>
                <a:spcPct val="90000"/>
              </a:lnSpc>
              <a:spcBef>
                <a:spcPts val="600"/>
              </a:spcBef>
              <a:buFont typeface="Arial" pitchFamily="34" charset="0"/>
              <a:buChar char="•"/>
            </a:pPr>
            <a:r>
              <a:rPr lang="en-US" sz="2800" smtClean="0">
                <a:latin typeface="+mn-lt"/>
              </a:rPr>
              <a:t>Alternative Questions</a:t>
            </a:r>
          </a:p>
          <a:p>
            <a:pPr marL="347472" indent="-347472" eaLnBrk="1" hangingPunct="1">
              <a:lnSpc>
                <a:spcPct val="90000"/>
              </a:lnSpc>
              <a:spcBef>
                <a:spcPts val="600"/>
              </a:spcBef>
              <a:buFont typeface="Arial" pitchFamily="34" charset="0"/>
              <a:buChar char="•"/>
            </a:pPr>
            <a:r>
              <a:rPr lang="en-US" sz="2800" smtClean="0">
                <a:latin typeface="+mn-lt"/>
              </a:rPr>
              <a:t>Tag Verbs</a:t>
            </a:r>
          </a:p>
          <a:p>
            <a:pPr marL="347472" indent="-347472" eaLnBrk="1" hangingPunct="1">
              <a:lnSpc>
                <a:spcPct val="90000"/>
              </a:lnSpc>
              <a:spcBef>
                <a:spcPts val="600"/>
              </a:spcBef>
              <a:buFont typeface="Arial" pitchFamily="34" charset="0"/>
              <a:buChar char="•"/>
            </a:pPr>
            <a:r>
              <a:rPr lang="en-US" sz="2800" smtClean="0">
                <a:latin typeface="+mn-lt"/>
              </a:rPr>
              <a:t>Modals </a:t>
            </a:r>
          </a:p>
          <a:p>
            <a:pPr marL="347472" indent="-347472" eaLnBrk="1" hangingPunct="1">
              <a:lnSpc>
                <a:spcPct val="90000"/>
              </a:lnSpc>
              <a:spcBef>
                <a:spcPts val="600"/>
              </a:spcBef>
              <a:buFont typeface="Arial" pitchFamily="34" charset="0"/>
              <a:buChar char="•"/>
            </a:pPr>
            <a:r>
              <a:rPr lang="en-US" sz="2800" smtClean="0">
                <a:latin typeface="+mn-lt"/>
              </a:rPr>
              <a:t>Conditionals</a:t>
            </a:r>
          </a:p>
          <a:p>
            <a:pPr marL="347472" indent="-347472" eaLnBrk="1" hangingPunct="1">
              <a:lnSpc>
                <a:spcPct val="90000"/>
              </a:lnSpc>
              <a:spcBef>
                <a:spcPts val="600"/>
              </a:spcBef>
              <a:buFont typeface="Arial" pitchFamily="34" charset="0"/>
              <a:buChar char="•"/>
            </a:pPr>
            <a:r>
              <a:rPr lang="en-US" sz="2800" smtClean="0">
                <a:latin typeface="+mn-lt"/>
              </a:rPr>
              <a:t>Contractions</a:t>
            </a:r>
          </a:p>
          <a:p>
            <a:pPr marL="347472" indent="-347472" eaLnBrk="1" hangingPunct="1">
              <a:lnSpc>
                <a:spcPct val="90000"/>
              </a:lnSpc>
              <a:spcBef>
                <a:spcPts val="600"/>
              </a:spcBef>
              <a:buFont typeface="Arial" pitchFamily="34" charset="0"/>
              <a:buChar char="•"/>
            </a:pPr>
            <a:r>
              <a:rPr lang="en-US" sz="2800" smtClean="0">
                <a:latin typeface="+mn-lt"/>
              </a:rPr>
              <a:t>Figurative Language</a:t>
            </a:r>
          </a:p>
          <a:p>
            <a:pPr marL="347472" indent="-347472" eaLnBrk="1" hangingPunct="1">
              <a:lnSpc>
                <a:spcPct val="90000"/>
              </a:lnSpc>
              <a:spcBef>
                <a:spcPts val="600"/>
              </a:spcBef>
              <a:buFont typeface="Arial" pitchFamily="34" charset="0"/>
              <a:buChar char="•"/>
            </a:pPr>
            <a:r>
              <a:rPr lang="en-US" sz="2800" smtClean="0">
                <a:latin typeface="+mn-lt"/>
              </a:rPr>
              <a:t>This is BOTH academic and social language!!</a:t>
            </a:r>
            <a:endParaRPr lang="en-US" sz="2800" smtClean="0">
              <a:latin typeface="+mn-l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Articles change meanings…</a:t>
            </a:r>
            <a:endParaRPr lang="en-US" sz="4000"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r>
              <a:rPr lang="en-US" sz="2800" smtClean="0"/>
              <a:t>Be a buff fan</a:t>
            </a:r>
          </a:p>
          <a:p>
            <a:pPr eaLnBrk="1" hangingPunct="1"/>
            <a:r>
              <a:rPr lang="en-US" sz="2800" smtClean="0"/>
              <a:t>Be in the buff</a:t>
            </a:r>
          </a:p>
          <a:p>
            <a:pPr eaLnBrk="1" hangingPunct="1"/>
            <a:r>
              <a:rPr lang="en-US" sz="2800" smtClean="0"/>
              <a:t>Get your pants wet</a:t>
            </a:r>
          </a:p>
          <a:p>
            <a:pPr eaLnBrk="1" hangingPunct="1"/>
            <a:r>
              <a:rPr lang="en-US" sz="2800" smtClean="0"/>
              <a:t>Wet your pants</a:t>
            </a:r>
          </a:p>
          <a:p>
            <a:pPr eaLnBrk="1" hangingPunct="1"/>
            <a:r>
              <a:rPr lang="en-US" sz="2800" smtClean="0"/>
              <a:t>To get up (from a nap)</a:t>
            </a:r>
          </a:p>
          <a:p>
            <a:pPr eaLnBrk="1" hangingPunct="1"/>
            <a:r>
              <a:rPr lang="en-US" sz="2800" smtClean="0"/>
              <a:t>To get up for it (be excited)</a:t>
            </a:r>
          </a:p>
          <a:p>
            <a:pPr eaLnBrk="1" hangingPunct="1"/>
            <a:endParaRPr lang="en-US" sz="280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More…..</a:t>
            </a:r>
            <a:endParaRPr lang="en-US" sz="4000"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r>
              <a:rPr lang="en-US" sz="2800" smtClean="0"/>
              <a:t>Work out (is that going to work out)</a:t>
            </a:r>
          </a:p>
          <a:p>
            <a:pPr eaLnBrk="1" hangingPunct="1"/>
            <a:r>
              <a:rPr lang="en-US" sz="2800" smtClean="0"/>
              <a:t>Work out (exercise)</a:t>
            </a:r>
          </a:p>
          <a:p>
            <a:pPr eaLnBrk="1" hangingPunct="1"/>
            <a:r>
              <a:rPr lang="en-US" sz="2800" smtClean="0"/>
              <a:t>Work up (a medical procedure)</a:t>
            </a:r>
          </a:p>
          <a:p>
            <a:pPr eaLnBrk="1" hangingPunct="1"/>
            <a:r>
              <a:rPr lang="en-US" sz="2800" smtClean="0"/>
              <a:t>To get worked up (angry)</a:t>
            </a:r>
          </a:p>
          <a:p>
            <a:pPr eaLnBrk="1" hangingPunct="1"/>
            <a:r>
              <a:rPr lang="en-US" sz="2800" smtClean="0"/>
              <a:t>To have something to drink</a:t>
            </a:r>
          </a:p>
          <a:p>
            <a:pPr eaLnBrk="1" hangingPunct="1"/>
            <a:r>
              <a:rPr lang="en-US" sz="2800" smtClean="0"/>
              <a:t>To have a drink</a:t>
            </a:r>
          </a:p>
          <a:p>
            <a:pPr eaLnBrk="1" hangingPunct="1"/>
            <a:endParaRPr lang="en-US" sz="280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Still More….</a:t>
            </a:r>
            <a:endParaRPr lang="en-US" sz="4000"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r>
              <a:rPr lang="en-US" sz="2800" smtClean="0"/>
              <a:t>To get together (let’s get together Saturday)</a:t>
            </a:r>
          </a:p>
          <a:p>
            <a:pPr eaLnBrk="1" hangingPunct="1"/>
            <a:r>
              <a:rPr lang="en-US" sz="2800" smtClean="0"/>
              <a:t>To get it together (get organized) - I hope I can get it together by Sat.</a:t>
            </a:r>
          </a:p>
          <a:p>
            <a:pPr eaLnBrk="1" hangingPunct="1"/>
            <a:r>
              <a:rPr lang="en-US" sz="2800" smtClean="0"/>
              <a:t>To make-up (after a fight)</a:t>
            </a:r>
          </a:p>
          <a:p>
            <a:pPr eaLnBrk="1" hangingPunct="1"/>
            <a:r>
              <a:rPr lang="en-US" sz="2800" smtClean="0"/>
              <a:t>To wear make-up</a:t>
            </a:r>
          </a:p>
          <a:p>
            <a:pPr eaLnBrk="1" hangingPunct="1"/>
            <a:r>
              <a:rPr lang="en-US" sz="2800" smtClean="0"/>
              <a:t>To make it up (lie)</a:t>
            </a:r>
          </a:p>
          <a:p>
            <a:pPr eaLnBrk="1" hangingPunct="1"/>
            <a:endParaRPr lang="en-US" sz="280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What Else?</a:t>
            </a:r>
            <a:endParaRPr lang="en-US" sz="4000"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lnSpc>
                <a:spcPct val="90000"/>
              </a:lnSpc>
            </a:pPr>
            <a:r>
              <a:rPr lang="en-US" sz="2800" smtClean="0"/>
              <a:t>Language Pragmatics</a:t>
            </a:r>
          </a:p>
          <a:p>
            <a:pPr eaLnBrk="1" hangingPunct="1">
              <a:lnSpc>
                <a:spcPct val="90000"/>
              </a:lnSpc>
            </a:pPr>
            <a:r>
              <a:rPr lang="en-US" sz="2800" smtClean="0"/>
              <a:t>Register</a:t>
            </a:r>
          </a:p>
          <a:p>
            <a:pPr eaLnBrk="1" hangingPunct="1">
              <a:lnSpc>
                <a:spcPct val="90000"/>
              </a:lnSpc>
            </a:pPr>
            <a:r>
              <a:rPr lang="en-US" sz="2800" smtClean="0"/>
              <a:t>Domain specific terminology</a:t>
            </a:r>
          </a:p>
          <a:p>
            <a:pPr eaLnBrk="1" hangingPunct="1">
              <a:lnSpc>
                <a:spcPct val="90000"/>
              </a:lnSpc>
            </a:pPr>
            <a:r>
              <a:rPr lang="en-US" sz="2800" smtClean="0"/>
              <a:t>Multiple meaning words - KINDERGARTEN (e.g. left - past tense of leave, opposite of right, the remainder of a subtraction problem)</a:t>
            </a:r>
          </a:p>
          <a:p>
            <a:pPr eaLnBrk="1" hangingPunct="1">
              <a:lnSpc>
                <a:spcPct val="90000"/>
              </a:lnSpc>
            </a:pPr>
            <a:r>
              <a:rPr lang="en-US" sz="2800" smtClean="0"/>
              <a:t>Both BICS and CALP and stuff you need to know!</a:t>
            </a:r>
          </a:p>
          <a:p>
            <a:pPr eaLnBrk="1" hangingPunct="1"/>
            <a:endParaRPr lang="en-US" sz="280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012"/>
          <p:cNvPicPr>
            <a:picLocks noChangeAspect="1" noChangeArrowheads="1"/>
          </p:cNvPicPr>
          <p:nvPr/>
        </p:nvPicPr>
        <p:blipFill>
          <a:blip r:embed="rId3"/>
          <a:srcRect/>
          <a:stretch>
            <a:fillRect/>
          </a:stretch>
        </p:blipFill>
        <p:spPr bwMode="auto">
          <a:xfrm>
            <a:off x="1363397" y="850614"/>
            <a:ext cx="6417205" cy="5321585"/>
          </a:xfrm>
          <a:prstGeom prst="rect">
            <a:avLst/>
          </a:prstGeom>
          <a:noFill/>
          <a:ln w="9525">
            <a:noFill/>
            <a:miter lim="800000"/>
            <a:headEnd/>
            <a:tailEnd/>
          </a:ln>
        </p:spPr>
      </p:pic>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4"/>
            </a:endParaRPr>
          </a:p>
        </p:txBody>
      </p:sp>
      <p:pic>
        <p:nvPicPr>
          <p:cNvPr id="9" name="Picture 8" descr="Final logo-2C-188.png"/>
          <p:cNvPicPr>
            <a:picLocks noChangeAspect="1"/>
          </p:cNvPicPr>
          <p:nvPr/>
        </p:nvPicPr>
        <p:blipFill>
          <a:blip r:embed="rId5" cstate="print"/>
          <a:stretch>
            <a:fillRect/>
          </a:stretch>
        </p:blipFill>
        <p:spPr>
          <a:xfrm>
            <a:off x="7772400" y="6324600"/>
            <a:ext cx="1125440" cy="425636"/>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016"/>
          <p:cNvPicPr>
            <a:picLocks noChangeAspect="1" noChangeArrowheads="1"/>
          </p:cNvPicPr>
          <p:nvPr/>
        </p:nvPicPr>
        <p:blipFill>
          <a:blip r:embed="rId3"/>
          <a:srcRect/>
          <a:stretch>
            <a:fillRect/>
          </a:stretch>
        </p:blipFill>
        <p:spPr bwMode="auto">
          <a:xfrm>
            <a:off x="1189366" y="838199"/>
            <a:ext cx="6765267" cy="5113283"/>
          </a:xfrm>
          <a:prstGeom prst="rect">
            <a:avLst/>
          </a:prstGeom>
          <a:noFill/>
          <a:ln w="9525">
            <a:noFill/>
            <a:miter lim="800000"/>
            <a:headEnd/>
            <a:tailEnd/>
          </a:ln>
        </p:spPr>
      </p:pic>
      <p:sp>
        <p:nvSpPr>
          <p:cNvPr id="6" name="Rectangle 5"/>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9" name="Rectangle 8"/>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4"/>
            </a:endParaRPr>
          </a:p>
        </p:txBody>
      </p:sp>
      <p:pic>
        <p:nvPicPr>
          <p:cNvPr id="10" name="Picture 9" descr="Final logo-2C-188.png"/>
          <p:cNvPicPr>
            <a:picLocks noChangeAspect="1"/>
          </p:cNvPicPr>
          <p:nvPr/>
        </p:nvPicPr>
        <p:blipFill>
          <a:blip r:embed="rId5" cstate="print"/>
          <a:stretch>
            <a:fillRect/>
          </a:stretch>
        </p:blipFill>
        <p:spPr>
          <a:xfrm>
            <a:off x="7772400" y="6324600"/>
            <a:ext cx="1125440" cy="425636"/>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School Success:  Only Academic?</a:t>
            </a:r>
            <a:endParaRPr lang="en-US" sz="4000"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lnSpc>
                <a:spcPct val="90000"/>
              </a:lnSpc>
            </a:pPr>
            <a:r>
              <a:rPr lang="en-US" sz="2400" smtClean="0"/>
              <a:t>Shoua is Hmong - little exposure to English outside of school</a:t>
            </a:r>
          </a:p>
          <a:p>
            <a:pPr eaLnBrk="1" hangingPunct="1">
              <a:lnSpc>
                <a:spcPct val="90000"/>
              </a:lnSpc>
            </a:pPr>
            <a:r>
              <a:rPr lang="en-US" sz="2400" smtClean="0"/>
              <a:t>At the end of Kdg, she had more academic than social language - mostly school language (CALP)</a:t>
            </a:r>
          </a:p>
          <a:p>
            <a:pPr lvl="1" eaLnBrk="1" hangingPunct="1">
              <a:lnSpc>
                <a:spcPct val="90000"/>
              </a:lnSpc>
            </a:pPr>
            <a:r>
              <a:rPr lang="en-US" sz="2400" smtClean="0">
                <a:ea typeface="ＭＳ Ｐゴシック" charset="-128"/>
              </a:rPr>
              <a:t>Knew colors</a:t>
            </a:r>
          </a:p>
          <a:p>
            <a:pPr lvl="1" eaLnBrk="1" hangingPunct="1">
              <a:lnSpc>
                <a:spcPct val="90000"/>
              </a:lnSpc>
            </a:pPr>
            <a:r>
              <a:rPr lang="en-US" sz="2400" smtClean="0">
                <a:ea typeface="ＭＳ Ｐゴシック" charset="-128"/>
              </a:rPr>
              <a:t>Knew numbers 1-10</a:t>
            </a:r>
          </a:p>
          <a:p>
            <a:pPr lvl="1" eaLnBrk="1" hangingPunct="1">
              <a:lnSpc>
                <a:spcPct val="90000"/>
              </a:lnSpc>
            </a:pPr>
            <a:r>
              <a:rPr lang="en-US" sz="2400" smtClean="0">
                <a:ea typeface="ＭＳ Ｐゴシック" charset="-128"/>
              </a:rPr>
              <a:t>Knew how to speak in question, imperative</a:t>
            </a:r>
          </a:p>
          <a:p>
            <a:pPr lvl="2" eaLnBrk="1" hangingPunct="1">
              <a:lnSpc>
                <a:spcPct val="90000"/>
              </a:lnSpc>
            </a:pPr>
            <a:r>
              <a:rPr lang="en-US" smtClean="0">
                <a:ea typeface="ＭＳ Ｐゴシック" charset="-128"/>
              </a:rPr>
              <a:t>(I done, what I do now?  I need glue, Write your name, cut paper).</a:t>
            </a:r>
          </a:p>
          <a:p>
            <a:pPr lvl="2" eaLnBrk="1" hangingPunct="1">
              <a:lnSpc>
                <a:spcPct val="90000"/>
              </a:lnSpc>
            </a:pPr>
            <a:r>
              <a:rPr lang="en-US" smtClean="0">
                <a:ea typeface="ＭＳ Ｐゴシック" charset="-128"/>
              </a:rPr>
              <a:t>She knew what to do, just not what it meant (S -U-N = moon)</a:t>
            </a:r>
          </a:p>
          <a:p>
            <a:pPr eaLnBrk="1" hangingPunct="1"/>
            <a:endParaRPr lang="en-US" sz="28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pic>
        <p:nvPicPr>
          <p:cNvPr id="12" name="Content Placeholder 3" descr="Baldo DP Aug 31 2008.jpg"/>
          <p:cNvPicPr>
            <a:picLocks noChangeAspect="1"/>
          </p:cNvPicPr>
          <p:nvPr/>
        </p:nvPicPr>
        <p:blipFill>
          <a:blip r:embed="rId5"/>
          <a:srcRect t="-26357" b="-26357"/>
          <a:stretch>
            <a:fillRect/>
          </a:stretch>
        </p:blipFill>
        <p:spPr bwMode="auto">
          <a:xfrm>
            <a:off x="457200" y="1177870"/>
            <a:ext cx="8229600" cy="4918129"/>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Shoua (Cont.)</a:t>
            </a:r>
            <a:endParaRPr lang="en-US" sz="4000" b="1"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lnSpc>
                <a:spcPct val="90000"/>
              </a:lnSpc>
            </a:pPr>
            <a:r>
              <a:rPr lang="en-US" sz="2400" smtClean="0"/>
              <a:t>Teacher provided many BICS opportunities (same as for ‘all’ children)</a:t>
            </a:r>
          </a:p>
          <a:p>
            <a:pPr eaLnBrk="1" hangingPunct="1">
              <a:lnSpc>
                <a:spcPct val="90000"/>
              </a:lnSpc>
            </a:pPr>
            <a:r>
              <a:rPr lang="en-US" sz="2400" smtClean="0"/>
              <a:t>Teacher assumed Shoua could get BICS without direct instruction</a:t>
            </a:r>
          </a:p>
          <a:p>
            <a:pPr eaLnBrk="1" hangingPunct="1">
              <a:lnSpc>
                <a:spcPct val="90000"/>
              </a:lnSpc>
            </a:pPr>
            <a:r>
              <a:rPr lang="en-US" sz="2400" smtClean="0"/>
              <a:t>Shoua became silenced and an outcast rather than a valued member of the class</a:t>
            </a:r>
            <a:endParaRPr lang="en-US" sz="2400" u="sng" smtClean="0"/>
          </a:p>
          <a:p>
            <a:pPr eaLnBrk="1" hangingPunct="1">
              <a:lnSpc>
                <a:spcPct val="90000"/>
              </a:lnSpc>
            </a:pPr>
            <a:r>
              <a:rPr lang="en-US" sz="2400" b="1" smtClean="0">
                <a:solidFill>
                  <a:srgbClr val="71535C"/>
                </a:solidFill>
              </a:rPr>
              <a:t>Social Language Opportunities</a:t>
            </a:r>
          </a:p>
          <a:p>
            <a:pPr lvl="1" eaLnBrk="1" hangingPunct="1">
              <a:lnSpc>
                <a:spcPct val="90000"/>
              </a:lnSpc>
            </a:pPr>
            <a:r>
              <a:rPr lang="en-US" sz="2400" smtClean="0">
                <a:ea typeface="ＭＳ Ｐゴシック" charset="-128"/>
              </a:rPr>
              <a:t>House keeping center (BICS) with doll along side other children</a:t>
            </a:r>
          </a:p>
          <a:p>
            <a:pPr lvl="1" eaLnBrk="1" hangingPunct="1">
              <a:lnSpc>
                <a:spcPct val="90000"/>
              </a:lnSpc>
            </a:pPr>
            <a:r>
              <a:rPr lang="en-US" sz="2400" smtClean="0">
                <a:ea typeface="ＭＳ Ｐゴシック" charset="-128"/>
              </a:rPr>
              <a:t>Classroom sharing of photos (BICS) </a:t>
            </a:r>
          </a:p>
          <a:p>
            <a:pPr lvl="1" eaLnBrk="1" hangingPunct="1">
              <a:lnSpc>
                <a:spcPct val="90000"/>
              </a:lnSpc>
            </a:pPr>
            <a:r>
              <a:rPr lang="en-US" sz="2400" smtClean="0">
                <a:ea typeface="ＭＳ Ｐゴシック" charset="-128"/>
              </a:rPr>
              <a:t>Show/tell (BICS) - Toy Story/Barbie</a:t>
            </a:r>
          </a:p>
          <a:p>
            <a:pPr eaLnBrk="1" hangingPunct="1"/>
            <a:endParaRPr lang="en-US" sz="280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Difficult Aspects of Social Language</a:t>
            </a:r>
            <a:endParaRPr lang="en-US" sz="4000" b="1"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lnSpc>
                <a:spcPct val="90000"/>
              </a:lnSpc>
            </a:pPr>
            <a:r>
              <a:rPr lang="en-US" sz="2800" smtClean="0"/>
              <a:t>Respond to humor</a:t>
            </a:r>
          </a:p>
          <a:p>
            <a:pPr eaLnBrk="1" hangingPunct="1">
              <a:lnSpc>
                <a:spcPct val="90000"/>
              </a:lnSpc>
            </a:pPr>
            <a:r>
              <a:rPr lang="en-US" sz="2800" smtClean="0"/>
              <a:t>Express anger in a socially appropriate way</a:t>
            </a:r>
          </a:p>
          <a:p>
            <a:pPr eaLnBrk="1" hangingPunct="1">
              <a:lnSpc>
                <a:spcPct val="90000"/>
              </a:lnSpc>
            </a:pPr>
            <a:r>
              <a:rPr lang="en-US" sz="2800" smtClean="0"/>
              <a:t>Make polite requests</a:t>
            </a:r>
          </a:p>
          <a:p>
            <a:pPr eaLnBrk="1" hangingPunct="1">
              <a:lnSpc>
                <a:spcPct val="90000"/>
              </a:lnSpc>
            </a:pPr>
            <a:r>
              <a:rPr lang="en-US" sz="2800" smtClean="0"/>
              <a:t>Carry on small talk</a:t>
            </a:r>
          </a:p>
          <a:p>
            <a:pPr eaLnBrk="1" hangingPunct="1">
              <a:lnSpc>
                <a:spcPct val="90000"/>
              </a:lnSpc>
            </a:pPr>
            <a:r>
              <a:rPr lang="en-US" sz="2800" smtClean="0"/>
              <a:t>Use idiomatic speech</a:t>
            </a:r>
          </a:p>
          <a:p>
            <a:pPr eaLnBrk="1" hangingPunct="1">
              <a:lnSpc>
                <a:spcPct val="90000"/>
              </a:lnSpc>
            </a:pPr>
            <a:r>
              <a:rPr lang="en-US" sz="2800" smtClean="0"/>
              <a:t>Understand multiple meaning words</a:t>
            </a:r>
          </a:p>
          <a:p>
            <a:pPr eaLnBrk="1" hangingPunct="1">
              <a:lnSpc>
                <a:spcPct val="90000"/>
              </a:lnSpc>
            </a:pPr>
            <a:r>
              <a:rPr lang="en-US" sz="2800" smtClean="0"/>
              <a:t>To express yourself orally and in writing in socially and culturally appropriate ways</a:t>
            </a:r>
          </a:p>
          <a:p>
            <a:pPr eaLnBrk="1" hangingPunct="1"/>
            <a:endParaRPr lang="en-US" sz="280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V</a:t>
            </a:r>
            <a:r>
              <a:rPr lang="en-US" altLang="ja-JP" sz="4000" b="1" smtClean="0">
                <a:solidFill>
                  <a:srgbClr val="71535C"/>
                </a:solidFill>
                <a:latin typeface="+mn-lt"/>
              </a:rPr>
              <a:t>áldes (1998)</a:t>
            </a:r>
            <a:endParaRPr lang="en-US" sz="4000" b="1"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lnSpc>
                <a:spcPct val="90000"/>
              </a:lnSpc>
            </a:pPr>
            <a:r>
              <a:rPr lang="en-US" sz="2800" smtClean="0"/>
              <a:t>Little opportunity for learning social language either in ESL classroom OR in regular English medium classrooms</a:t>
            </a:r>
          </a:p>
          <a:p>
            <a:pPr eaLnBrk="1" hangingPunct="1">
              <a:lnSpc>
                <a:spcPct val="90000"/>
              </a:lnSpc>
            </a:pPr>
            <a:r>
              <a:rPr lang="en-US" sz="2800" smtClean="0"/>
              <a:t>The teachers and school had reductionist ideas about English needs of ELLs (all you need is school/classroom English)</a:t>
            </a:r>
          </a:p>
          <a:p>
            <a:pPr eaLnBrk="1" hangingPunct="1">
              <a:lnSpc>
                <a:spcPct val="90000"/>
              </a:lnSpc>
            </a:pPr>
            <a:r>
              <a:rPr lang="en-US" sz="2800" smtClean="0"/>
              <a:t>Rigor demands that we fully develop English in our EB students</a:t>
            </a:r>
          </a:p>
          <a:p>
            <a:pPr eaLnBrk="1" hangingPunct="1">
              <a:lnSpc>
                <a:spcPct val="90000"/>
              </a:lnSpc>
            </a:pPr>
            <a:r>
              <a:rPr lang="en-US" sz="2800" smtClean="0"/>
              <a:t>This means BICS + CALP + REGISTER + PRAGMATICS!!!</a:t>
            </a:r>
          </a:p>
          <a:p>
            <a:pPr eaLnBrk="1" hangingPunct="1"/>
            <a:endParaRPr lang="en-US" sz="2800"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Respect</a:t>
            </a:r>
            <a:endParaRPr lang="en-US" sz="4000" b="1"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marL="0" indent="0">
              <a:lnSpc>
                <a:spcPts val="3500"/>
              </a:lnSpc>
              <a:spcBef>
                <a:spcPts val="700"/>
              </a:spcBef>
              <a:buNone/>
            </a:pPr>
            <a:r>
              <a:rPr lang="en-US" sz="2800" smtClean="0"/>
              <a:t>Language and literacy programs for EBs must understand that development of </a:t>
            </a:r>
            <a:r>
              <a:rPr lang="en-US" sz="2800" smtClean="0"/>
              <a:t>language </a:t>
            </a:r>
            <a:r>
              <a:rPr lang="en-US" sz="2800" smtClean="0"/>
              <a:t>is:</a:t>
            </a:r>
          </a:p>
          <a:p>
            <a:pPr marL="347472" indent="0">
              <a:lnSpc>
                <a:spcPts val="3500"/>
              </a:lnSpc>
              <a:spcBef>
                <a:spcPts val="700"/>
              </a:spcBef>
              <a:tabLst>
                <a:tab pos="457200" algn="l"/>
              </a:tabLst>
            </a:pPr>
            <a:r>
              <a:rPr lang="en-US" sz="2800" smtClean="0"/>
              <a:t>   linguistic</a:t>
            </a:r>
            <a:endParaRPr lang="en-US" sz="2800" smtClean="0"/>
          </a:p>
          <a:p>
            <a:pPr marL="347472" indent="0">
              <a:lnSpc>
                <a:spcPts val="3700"/>
              </a:lnSpc>
              <a:spcBef>
                <a:spcPts val="700"/>
              </a:spcBef>
              <a:tabLst>
                <a:tab pos="457200" algn="l"/>
              </a:tabLst>
            </a:pPr>
            <a:r>
              <a:rPr lang="en-US" sz="2800" smtClean="0"/>
              <a:t>   cognitive</a:t>
            </a:r>
            <a:endParaRPr lang="en-US" sz="2800" smtClean="0"/>
          </a:p>
          <a:p>
            <a:pPr marL="347472" indent="0">
              <a:lnSpc>
                <a:spcPts val="3700"/>
              </a:lnSpc>
              <a:spcBef>
                <a:spcPts val="700"/>
              </a:spcBef>
              <a:tabLst>
                <a:tab pos="457200" algn="l"/>
              </a:tabLst>
            </a:pPr>
            <a:r>
              <a:rPr lang="en-US" sz="2800" smtClean="0"/>
              <a:t>   psychological </a:t>
            </a:r>
            <a:endParaRPr lang="en-US" sz="2800" smtClean="0"/>
          </a:p>
          <a:p>
            <a:pPr marL="347472" indent="0">
              <a:lnSpc>
                <a:spcPts val="3700"/>
              </a:lnSpc>
              <a:spcBef>
                <a:spcPts val="700"/>
              </a:spcBef>
              <a:tabLst>
                <a:tab pos="457200" algn="l"/>
              </a:tabLst>
            </a:pPr>
            <a:r>
              <a:rPr lang="en-US" sz="2800" smtClean="0"/>
              <a:t>   emotional</a:t>
            </a:r>
            <a:endParaRPr lang="en-US" sz="2800" smtClean="0"/>
          </a:p>
          <a:p>
            <a:pPr eaLnBrk="1" hangingPunct="1"/>
            <a:endParaRPr lang="en-US" sz="280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Autofit/>
          </a:bodyPr>
          <a:lstStyle/>
          <a:p>
            <a:pPr lvl="0">
              <a:defRPr/>
            </a:pPr>
            <a:r>
              <a:rPr lang="en-US" sz="4000" b="1" smtClean="0">
                <a:solidFill>
                  <a:srgbClr val="71535C"/>
                </a:solidFill>
                <a:latin typeface="+mn-lt"/>
              </a:rPr>
              <a:t>The </a:t>
            </a:r>
            <a:r>
              <a:rPr lang="en-US" sz="4000" b="1" smtClean="0">
                <a:solidFill>
                  <a:srgbClr val="71535C"/>
                </a:solidFill>
                <a:latin typeface="+mn-lt"/>
              </a:rPr>
              <a:t>acceptance of institutional racism </a:t>
            </a:r>
            <a:endParaRPr lang="en-US" sz="4000" b="1"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lnSpc>
                <a:spcPts val="3700"/>
              </a:lnSpc>
              <a:spcBef>
                <a:spcPts val="700"/>
              </a:spcBef>
            </a:pPr>
            <a:r>
              <a:rPr lang="en-US" sz="2800" smtClean="0"/>
              <a:t>Larger society is NOT welcoming of ELLs in general and Mexican descent students in particular</a:t>
            </a:r>
          </a:p>
          <a:p>
            <a:pPr eaLnBrk="1" hangingPunct="1">
              <a:lnSpc>
                <a:spcPts val="3700"/>
              </a:lnSpc>
              <a:spcBef>
                <a:spcPts val="700"/>
              </a:spcBef>
            </a:pPr>
            <a:r>
              <a:rPr lang="en-US" sz="2800" smtClean="0"/>
              <a:t>Most messages teachers have learned about ELLs have a deficit paradigm</a:t>
            </a:r>
          </a:p>
          <a:p>
            <a:pPr eaLnBrk="1" hangingPunct="1">
              <a:lnSpc>
                <a:spcPts val="3700"/>
              </a:lnSpc>
              <a:spcBef>
                <a:spcPts val="700"/>
              </a:spcBef>
            </a:pPr>
            <a:r>
              <a:rPr lang="en-US" sz="2800" smtClean="0"/>
              <a:t>Creating a welcoming school culture is critical</a:t>
            </a:r>
          </a:p>
          <a:p>
            <a:pPr eaLnBrk="1" hangingPunct="1">
              <a:lnSpc>
                <a:spcPts val="3700"/>
              </a:lnSpc>
              <a:spcBef>
                <a:spcPts val="700"/>
              </a:spcBef>
            </a:pPr>
            <a:r>
              <a:rPr lang="en-US" sz="2800" smtClean="0"/>
              <a:t>Creating a relevant curriculum is also critical</a:t>
            </a:r>
          </a:p>
          <a:p>
            <a:pPr eaLnBrk="1" hangingPunct="1"/>
            <a:endParaRPr lang="en-US" sz="2800"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Autofit/>
          </a:bodyPr>
          <a:lstStyle/>
          <a:p>
            <a:pPr lvl="0">
              <a:defRPr/>
            </a:pPr>
            <a:r>
              <a:rPr lang="en-US" sz="4000" b="1" smtClean="0">
                <a:solidFill>
                  <a:srgbClr val="71535C"/>
                </a:solidFill>
                <a:latin typeface="+mn-lt"/>
              </a:rPr>
              <a:t>Cultural Issues</a:t>
            </a:r>
            <a:endParaRPr lang="en-US" sz="4000" b="1"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lnSpc>
                <a:spcPts val="3700"/>
              </a:lnSpc>
              <a:spcBef>
                <a:spcPts val="700"/>
              </a:spcBef>
            </a:pPr>
            <a:r>
              <a:rPr lang="en-US" sz="2800" smtClean="0"/>
              <a:t>Content of the Curriculum</a:t>
            </a:r>
          </a:p>
          <a:p>
            <a:pPr eaLnBrk="1" hangingPunct="1">
              <a:lnSpc>
                <a:spcPts val="3700"/>
              </a:lnSpc>
              <a:spcBef>
                <a:spcPts val="700"/>
              </a:spcBef>
            </a:pPr>
            <a:r>
              <a:rPr lang="en-US" sz="2800" smtClean="0"/>
              <a:t>How students are motivated or engaged</a:t>
            </a:r>
          </a:p>
          <a:p>
            <a:pPr eaLnBrk="1" hangingPunct="1">
              <a:lnSpc>
                <a:spcPts val="3700"/>
              </a:lnSpc>
              <a:spcBef>
                <a:spcPts val="700"/>
              </a:spcBef>
            </a:pPr>
            <a:r>
              <a:rPr lang="en-US" sz="2800" smtClean="0"/>
              <a:t>How teachers are taught to perceive students who may be different than them</a:t>
            </a:r>
          </a:p>
          <a:p>
            <a:pPr eaLnBrk="1" hangingPunct="1">
              <a:lnSpc>
                <a:spcPts val="3700"/>
              </a:lnSpc>
              <a:spcBef>
                <a:spcPts val="700"/>
              </a:spcBef>
            </a:pPr>
            <a:r>
              <a:rPr lang="en-US" sz="2800" smtClean="0"/>
              <a:t>School climate</a:t>
            </a:r>
          </a:p>
          <a:p>
            <a:pPr eaLnBrk="1" hangingPunct="1">
              <a:lnSpc>
                <a:spcPts val="3700"/>
              </a:lnSpc>
              <a:spcBef>
                <a:spcPts val="700"/>
              </a:spcBef>
            </a:pPr>
            <a:r>
              <a:rPr lang="en-US" sz="2800" smtClean="0"/>
              <a:t>Teacher Education</a:t>
            </a:r>
          </a:p>
          <a:p>
            <a:pPr eaLnBrk="1" hangingPunct="1"/>
            <a:endParaRPr lang="en-US" sz="280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pic>
        <p:nvPicPr>
          <p:cNvPr id="11" name="Picture 2"/>
          <p:cNvPicPr>
            <a:picLocks noChangeAspect="1" noChangeArrowheads="1"/>
          </p:cNvPicPr>
          <p:nvPr/>
        </p:nvPicPr>
        <p:blipFill>
          <a:blip r:embed="rId5"/>
          <a:srcRect/>
          <a:stretch>
            <a:fillRect/>
          </a:stretch>
        </p:blipFill>
        <p:spPr bwMode="auto">
          <a:xfrm>
            <a:off x="2269103" y="1032641"/>
            <a:ext cx="4605795" cy="5067775"/>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371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lnSpc>
                <a:spcPts val="3600"/>
              </a:lnSpc>
            </a:pPr>
            <a:r>
              <a:rPr lang="en-US" sz="3600" b="1" smtClean="0">
                <a:solidFill>
                  <a:srgbClr val="71535C"/>
                </a:solidFill>
                <a:latin typeface="+mn-lt"/>
              </a:rPr>
              <a:t>An Example</a:t>
            </a:r>
            <a:r>
              <a:rPr lang="en-US" sz="3600" b="1" smtClean="0">
                <a:solidFill>
                  <a:srgbClr val="71535C"/>
                </a:solidFill>
                <a:latin typeface="+mn-lt"/>
              </a:rPr>
              <a:t>:  </a:t>
            </a:r>
            <a:r>
              <a:rPr lang="en-US" sz="3600" b="1" smtClean="0">
                <a:solidFill>
                  <a:srgbClr val="71535C"/>
                </a:solidFill>
                <a:latin typeface="+mn-lt"/>
              </a:rPr>
              <a:t/>
            </a:r>
            <a:br>
              <a:rPr lang="en-US" sz="3600" b="1" smtClean="0">
                <a:solidFill>
                  <a:srgbClr val="71535C"/>
                </a:solidFill>
                <a:latin typeface="+mn-lt"/>
              </a:rPr>
            </a:br>
            <a:r>
              <a:rPr lang="en-US" sz="3600" b="1" smtClean="0">
                <a:solidFill>
                  <a:srgbClr val="71535C"/>
                </a:solidFill>
                <a:latin typeface="+mn-lt"/>
              </a:rPr>
              <a:t>Register</a:t>
            </a:r>
            <a:r>
              <a:rPr lang="en-US" sz="3600" b="1" smtClean="0">
                <a:solidFill>
                  <a:srgbClr val="71535C"/>
                </a:solidFill>
                <a:latin typeface="+mn-lt"/>
              </a:rPr>
              <a:t>, Zero Tolerance and Culture</a:t>
            </a:r>
            <a:endParaRPr kumimoji="0" lang="en-US" sz="3400" b="1" i="0" u="none" strike="noStrike" kern="1200" cap="none" spc="0" normalizeH="0" baseline="0" noProof="0">
              <a:ln>
                <a:noFill/>
              </a:ln>
              <a:solidFill>
                <a:srgbClr val="71535C"/>
              </a:solidFill>
              <a:effectLst/>
              <a:uLnTx/>
              <a:uFillTx/>
              <a:latin typeface="+mn-lt"/>
              <a:ea typeface="+mj-ea"/>
              <a:cs typeface="+mj-cs"/>
            </a:endParaRPr>
          </a:p>
        </p:txBody>
      </p:sp>
      <p:sp>
        <p:nvSpPr>
          <p:cNvPr id="14" name="Rectangle 13"/>
          <p:cNvSpPr/>
          <p:nvPr/>
        </p:nvSpPr>
        <p:spPr>
          <a:xfrm>
            <a:off x="0" y="1325880"/>
            <a:ext cx="9144000" cy="4846319"/>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5" name="Rectangle 14"/>
          <p:cNvSpPr/>
          <p:nvPr/>
        </p:nvSpPr>
        <p:spPr>
          <a:xfrm>
            <a:off x="0" y="1325881"/>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6" name="Rectangle 15"/>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7" name="Picture 16"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8" name="Rectangle 17"/>
          <p:cNvSpPr/>
          <p:nvPr/>
        </p:nvSpPr>
        <p:spPr>
          <a:xfrm>
            <a:off x="457200" y="1923392"/>
            <a:ext cx="8229600" cy="3005182"/>
          </a:xfrm>
          <a:prstGeom prst="rect">
            <a:avLst/>
          </a:prstGeom>
        </p:spPr>
        <p:txBody>
          <a:bodyPr wrap="square">
            <a:spAutoFit/>
          </a:bodyPr>
          <a:lstStyle/>
          <a:p>
            <a:pPr marL="347472" indent="-347472" eaLnBrk="1" hangingPunct="1">
              <a:lnSpc>
                <a:spcPts val="3700"/>
              </a:lnSpc>
              <a:spcBef>
                <a:spcPts val="700"/>
              </a:spcBef>
              <a:buFont typeface="Arial" pitchFamily="34" charset="0"/>
              <a:buChar char="•"/>
            </a:pPr>
            <a:r>
              <a:rPr lang="en-US" sz="2800" smtClean="0">
                <a:latin typeface="+mn-lt"/>
              </a:rPr>
              <a:t>Register is NOT just the words you say, but the stance, intonation, body language, dress, you use.</a:t>
            </a:r>
          </a:p>
          <a:p>
            <a:pPr marL="347472" indent="-347472" eaLnBrk="1" hangingPunct="1">
              <a:lnSpc>
                <a:spcPts val="3700"/>
              </a:lnSpc>
              <a:spcBef>
                <a:spcPts val="700"/>
              </a:spcBef>
              <a:buFont typeface="Arial" pitchFamily="34" charset="0"/>
              <a:buChar char="•"/>
            </a:pPr>
            <a:r>
              <a:rPr lang="en-US" sz="2800" smtClean="0">
                <a:latin typeface="+mn-lt"/>
              </a:rPr>
              <a:t>All of the above when used as communication devices by Chicanos and 2nd-3rd generation Mexican-Americans is often found to be offensive in mainstream classes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pic>
        <p:nvPicPr>
          <p:cNvPr id="12" name="Picture 2"/>
          <p:cNvPicPr>
            <a:picLocks noChangeAspect="1" noChangeArrowheads="1"/>
          </p:cNvPicPr>
          <p:nvPr/>
        </p:nvPicPr>
        <p:blipFill>
          <a:blip r:embed="rId5"/>
          <a:srcRect/>
          <a:stretch>
            <a:fillRect/>
          </a:stretch>
        </p:blipFill>
        <p:spPr bwMode="auto">
          <a:xfrm>
            <a:off x="2860091" y="1024759"/>
            <a:ext cx="3423817" cy="4997669"/>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Autofit/>
          </a:bodyPr>
          <a:lstStyle/>
          <a:p>
            <a:pPr lvl="0">
              <a:defRPr/>
            </a:pPr>
            <a:r>
              <a:rPr lang="en-US" sz="4000" b="1" smtClean="0">
                <a:solidFill>
                  <a:srgbClr val="71535C"/>
                </a:solidFill>
                <a:latin typeface="+mn-lt"/>
              </a:rPr>
              <a:t>Montaño-Harmon (2000)</a:t>
            </a:r>
            <a:endParaRPr lang="en-US" sz="4000" b="1" smtClean="0">
              <a:solidFill>
                <a:srgbClr val="71535C"/>
              </a:solidFill>
              <a:latin typeface="+mn-lt"/>
            </a:endParaRPr>
          </a:p>
        </p:txBody>
      </p:sp>
      <p:sp>
        <p:nvSpPr>
          <p:cNvPr id="10" name="Rectangle 3"/>
          <p:cNvSpPr>
            <a:spLocks noGrp="1"/>
          </p:cNvSpPr>
          <p:nvPr>
            <p:ph idx="4294967295"/>
          </p:nvPr>
        </p:nvSpPr>
        <p:spPr>
          <a:xfrm>
            <a:off x="685800" y="1324303"/>
            <a:ext cx="7772400" cy="4670097"/>
          </a:xfrm>
        </p:spPr>
        <p:txBody>
          <a:bodyPr/>
          <a:lstStyle/>
          <a:p>
            <a:pPr eaLnBrk="1" hangingPunct="1">
              <a:lnSpc>
                <a:spcPts val="3700"/>
              </a:lnSpc>
              <a:spcBef>
                <a:spcPts val="700"/>
              </a:spcBef>
            </a:pPr>
            <a:r>
              <a:rPr lang="en-US" sz="2800" smtClean="0"/>
              <a:t>Do NOT eradicate informal register - add onto it</a:t>
            </a:r>
          </a:p>
          <a:p>
            <a:pPr eaLnBrk="1" hangingPunct="1">
              <a:lnSpc>
                <a:spcPts val="3700"/>
              </a:lnSpc>
              <a:spcBef>
                <a:spcPts val="700"/>
              </a:spcBef>
            </a:pPr>
            <a:r>
              <a:rPr lang="en-US" sz="2800" smtClean="0"/>
              <a:t>Have students keep double-entry journals (public voice/private voice)</a:t>
            </a:r>
          </a:p>
          <a:p>
            <a:pPr eaLnBrk="1" hangingPunct="1">
              <a:lnSpc>
                <a:spcPts val="3700"/>
              </a:lnSpc>
              <a:spcBef>
                <a:spcPts val="700"/>
              </a:spcBef>
            </a:pPr>
            <a:r>
              <a:rPr lang="en-US" sz="2800" smtClean="0"/>
              <a:t>Personal conduct - public conduct</a:t>
            </a:r>
          </a:p>
          <a:p>
            <a:pPr eaLnBrk="1" hangingPunct="1">
              <a:lnSpc>
                <a:spcPts val="3700"/>
              </a:lnSpc>
              <a:spcBef>
                <a:spcPts val="700"/>
              </a:spcBef>
            </a:pPr>
            <a:r>
              <a:rPr lang="en-US" sz="2800" smtClean="0"/>
              <a:t>Personal voice - public voice</a:t>
            </a:r>
          </a:p>
          <a:p>
            <a:pPr eaLnBrk="1" hangingPunct="1">
              <a:lnSpc>
                <a:spcPts val="3700"/>
              </a:lnSpc>
              <a:spcBef>
                <a:spcPts val="700"/>
              </a:spcBef>
            </a:pPr>
            <a:r>
              <a:rPr lang="en-US" sz="2800" smtClean="0"/>
              <a:t>Personal dress - public dress</a:t>
            </a:r>
          </a:p>
          <a:p>
            <a:pPr eaLnBrk="1" hangingPunct="1">
              <a:lnSpc>
                <a:spcPts val="3700"/>
              </a:lnSpc>
              <a:spcBef>
                <a:spcPts val="700"/>
              </a:spcBef>
            </a:pPr>
            <a:r>
              <a:rPr lang="en-US" sz="2800" smtClean="0"/>
              <a:t>Write it to a friend/write it to an adult who doesn’t know you.</a:t>
            </a:r>
          </a:p>
          <a:p>
            <a:pPr eaLnBrk="1" hangingPunct="1"/>
            <a:endParaRPr lang="en-US"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pPr lvl="0">
              <a:defRPr/>
            </a:pPr>
            <a:r>
              <a:rPr lang="en-US" sz="4000" b="1" smtClean="0">
                <a:solidFill>
                  <a:srgbClr val="71535C"/>
                </a:solidFill>
                <a:latin typeface="+mn-lt"/>
              </a:rPr>
              <a:t>Normal behavior BUT bad judgments</a:t>
            </a:r>
          </a:p>
        </p:txBody>
      </p:sp>
      <p:sp>
        <p:nvSpPr>
          <p:cNvPr id="10" name="Content Placeholder 2"/>
          <p:cNvSpPr>
            <a:spLocks noGrp="1"/>
          </p:cNvSpPr>
          <p:nvPr>
            <p:ph idx="1"/>
          </p:nvPr>
        </p:nvSpPr>
        <p:spPr>
          <a:xfrm>
            <a:off x="457200" y="1371599"/>
            <a:ext cx="8229600" cy="4760913"/>
          </a:xfrm>
        </p:spPr>
        <p:txBody>
          <a:bodyPr/>
          <a:lstStyle/>
          <a:p>
            <a:r>
              <a:rPr lang="en-US" sz="2600" smtClean="0"/>
              <a:t>Cross-language processing</a:t>
            </a:r>
          </a:p>
          <a:p>
            <a:r>
              <a:rPr lang="en-US" sz="2600" smtClean="0"/>
              <a:t>Interlanguage or interference</a:t>
            </a:r>
          </a:p>
          <a:p>
            <a:r>
              <a:rPr lang="en-US" sz="2600" smtClean="0"/>
              <a:t>Language Shift</a:t>
            </a:r>
          </a:p>
          <a:p>
            <a:r>
              <a:rPr lang="en-US" sz="2600" smtClean="0"/>
              <a:t>Code-switching</a:t>
            </a:r>
          </a:p>
          <a:p>
            <a:pPr>
              <a:spcBef>
                <a:spcPts val="600"/>
              </a:spcBef>
            </a:pPr>
            <a:endParaRPr lang="en-US"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Autofit/>
          </a:bodyPr>
          <a:lstStyle/>
          <a:p>
            <a:pPr lvl="0">
              <a:defRPr/>
            </a:pPr>
            <a:r>
              <a:rPr lang="en-US" sz="4000" b="1" smtClean="0">
                <a:solidFill>
                  <a:srgbClr val="71535C"/>
                </a:solidFill>
                <a:latin typeface="+mn-lt"/>
              </a:rPr>
              <a:t>Double Entry Journal</a:t>
            </a:r>
            <a:endParaRPr lang="en-US" sz="4000" b="1" smtClean="0">
              <a:solidFill>
                <a:srgbClr val="71535C"/>
              </a:solidFill>
              <a:latin typeface="+mn-lt"/>
            </a:endParaRPr>
          </a:p>
        </p:txBody>
      </p:sp>
      <p:sp>
        <p:nvSpPr>
          <p:cNvPr id="13" name="Rectangle 3"/>
          <p:cNvSpPr txBox="1">
            <a:spLocks noChangeArrowheads="1"/>
          </p:cNvSpPr>
          <p:nvPr/>
        </p:nvSpPr>
        <p:spPr bwMode="auto">
          <a:xfrm>
            <a:off x="567828" y="1332186"/>
            <a:ext cx="3215896"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tabLst/>
              <a:defRPr/>
            </a:pPr>
            <a:r>
              <a:rPr kumimoji="0" lang="en-US" sz="2800" b="1" i="0" strike="noStrike" kern="1200" cap="none" spc="0" normalizeH="0" baseline="0" noProof="0" smtClean="0">
                <a:ln>
                  <a:noFill/>
                </a:ln>
                <a:solidFill>
                  <a:srgbClr val="71535C"/>
                </a:solidFill>
                <a:effectLst/>
                <a:uLnTx/>
                <a:uFillTx/>
                <a:latin typeface="+mn-lt"/>
                <a:ea typeface="+mn-ea"/>
                <a:cs typeface="+mn-cs"/>
              </a:rPr>
              <a:t>Private Voice</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This stuff “sucks”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I’m pissed off</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She went nuts</a:t>
            </a:r>
          </a:p>
        </p:txBody>
      </p:sp>
      <p:sp>
        <p:nvSpPr>
          <p:cNvPr id="14" name="Rectangle 4"/>
          <p:cNvSpPr txBox="1">
            <a:spLocks noChangeArrowheads="1"/>
          </p:cNvSpPr>
          <p:nvPr/>
        </p:nvSpPr>
        <p:spPr>
          <a:xfrm>
            <a:off x="3933486" y="1332186"/>
            <a:ext cx="5029205" cy="4114800"/>
          </a:xfrm>
          <a:prstGeom prst="rect">
            <a:avLst/>
          </a:prstGeom>
        </p:spPr>
        <p:txBody>
          <a:bodyPr/>
          <a:lstStyle/>
          <a:p>
            <a:pPr marL="342900" marR="0" lvl="0" indent="-342900" algn="l" defTabSz="457200" rtl="0" eaLnBrk="1" fontAlgn="base" latinLnBrk="0" hangingPunct="1">
              <a:lnSpc>
                <a:spcPct val="100000"/>
              </a:lnSpc>
              <a:spcBef>
                <a:spcPct val="20000"/>
              </a:spcBef>
              <a:spcAft>
                <a:spcPct val="0"/>
              </a:spcAft>
              <a:buClrTx/>
              <a:buSzTx/>
              <a:tabLst/>
              <a:defRPr/>
            </a:pPr>
            <a:r>
              <a:rPr kumimoji="0" lang="en-US" sz="2800" b="1" i="0" strike="noStrike" kern="1200" cap="none" spc="0" normalizeH="0" baseline="0" noProof="0" smtClean="0">
                <a:ln>
                  <a:noFill/>
                </a:ln>
                <a:solidFill>
                  <a:srgbClr val="71535C"/>
                </a:solidFill>
                <a:effectLst/>
                <a:uLnTx/>
                <a:uFillTx/>
                <a:latin typeface="+mn-lt"/>
                <a:ea typeface="+mn-ea"/>
                <a:cs typeface="+mn-cs"/>
              </a:rPr>
              <a:t>Public Voice</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This material lacks academic </a:t>
            </a:r>
            <a:br>
              <a:rPr kumimoji="0" lang="en-US" sz="2800" i="0" u="none" strike="noStrike" kern="1200" cap="none" spc="0" normalizeH="0" baseline="0" noProof="0" smtClean="0">
                <a:ln>
                  <a:noFill/>
                </a:ln>
                <a:solidFill>
                  <a:schemeClr val="tx1"/>
                </a:solidFill>
                <a:effectLst/>
                <a:uLnTx/>
                <a:uFillTx/>
                <a:latin typeface="+mn-lt"/>
                <a:ea typeface="+mn-ea"/>
                <a:cs typeface="+mn-cs"/>
              </a:rPr>
            </a:br>
            <a:r>
              <a:rPr kumimoji="0" lang="en-US" sz="2800" i="0" u="none" strike="noStrike" kern="1200" cap="none" spc="0" normalizeH="0" baseline="0" noProof="0" smtClean="0">
                <a:ln>
                  <a:noFill/>
                </a:ln>
                <a:solidFill>
                  <a:schemeClr val="tx1"/>
                </a:solidFill>
                <a:effectLst/>
                <a:uLnTx/>
                <a:uFillTx/>
                <a:latin typeface="+mn-lt"/>
                <a:ea typeface="+mn-ea"/>
                <a:cs typeface="+mn-cs"/>
              </a:rPr>
              <a:t>&amp; social relevance</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I’m emotionally distraught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I’m angry</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She was visibly upset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i="0" u="none" strike="noStrike" kern="1200" cap="none" spc="0" normalizeH="0" baseline="0" noProof="0" smtClean="0">
                <a:ln>
                  <a:noFill/>
                </a:ln>
                <a:solidFill>
                  <a:schemeClr val="tx1"/>
                </a:solidFill>
                <a:effectLst/>
                <a:uLnTx/>
                <a:uFillTx/>
                <a:latin typeface="+mn-lt"/>
                <a:ea typeface="+mn-ea"/>
                <a:cs typeface="+mn-cs"/>
              </a:rPr>
              <a:t>She had a nervous</a:t>
            </a:r>
            <a:r>
              <a:rPr kumimoji="0" lang="en-US" sz="2800" i="0" u="none" strike="noStrike" kern="1200" cap="none" spc="0" normalizeH="0" noProof="0" smtClean="0">
                <a:ln>
                  <a:noFill/>
                </a:ln>
                <a:solidFill>
                  <a:schemeClr val="tx1"/>
                </a:solidFill>
                <a:effectLst/>
                <a:uLnTx/>
                <a:uFillTx/>
                <a:latin typeface="+mn-lt"/>
                <a:ea typeface="+mn-ea"/>
                <a:cs typeface="+mn-cs"/>
              </a:rPr>
              <a:t> </a:t>
            </a:r>
            <a:r>
              <a:rPr kumimoji="0" lang="en-US" sz="2800" i="0" u="none" strike="noStrike" kern="1200" cap="none" spc="0" normalizeH="0" baseline="0" noProof="0" smtClean="0">
                <a:ln>
                  <a:noFill/>
                </a:ln>
                <a:solidFill>
                  <a:schemeClr val="tx1"/>
                </a:solidFill>
                <a:effectLst/>
                <a:uLnTx/>
                <a:uFillTx/>
                <a:latin typeface="+mn-lt"/>
                <a:ea typeface="+mn-ea"/>
                <a:cs typeface="+mn-cs"/>
              </a:rPr>
              <a:t>breakdown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25880"/>
            <a:ext cx="9144000" cy="4846319"/>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pic>
        <p:nvPicPr>
          <p:cNvPr id="4" name="Picture 2"/>
          <p:cNvPicPr>
            <a:picLocks noChangeAspect="1" noChangeArrowheads="1"/>
          </p:cNvPicPr>
          <p:nvPr/>
        </p:nvPicPr>
        <p:blipFill>
          <a:blip r:embed="rId3"/>
          <a:srcRect/>
          <a:stretch>
            <a:fillRect/>
          </a:stretch>
        </p:blipFill>
        <p:spPr bwMode="auto">
          <a:xfrm>
            <a:off x="1358886" y="1346993"/>
            <a:ext cx="6436745" cy="4825205"/>
          </a:xfrm>
          <a:prstGeom prst="rect">
            <a:avLst/>
          </a:prstGeom>
          <a:noFill/>
          <a:ln w="9525">
            <a:noFill/>
            <a:miter lim="800000"/>
            <a:headEnd/>
            <a:tailEnd/>
          </a:ln>
        </p:spPr>
      </p:pic>
      <p:sp>
        <p:nvSpPr>
          <p:cNvPr id="5" name="Rectangle 4"/>
          <p:cNvSpPr/>
          <p:nvPr/>
        </p:nvSpPr>
        <p:spPr>
          <a:xfrm>
            <a:off x="0" y="0"/>
            <a:ext cx="9144000" cy="1371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4"/>
            </a:endParaRPr>
          </a:p>
        </p:txBody>
      </p:sp>
      <p:pic>
        <p:nvPicPr>
          <p:cNvPr id="10" name="Picture 9" descr="Final logo-2C-188.png"/>
          <p:cNvPicPr>
            <a:picLocks noChangeAspect="1"/>
          </p:cNvPicPr>
          <p:nvPr/>
        </p:nvPicPr>
        <p:blipFill>
          <a:blip r:embed="rId5" cstate="print"/>
          <a:stretch>
            <a:fillRect/>
          </a:stretch>
        </p:blipFill>
        <p:spPr>
          <a:xfrm>
            <a:off x="7772400" y="6324600"/>
            <a:ext cx="1125440" cy="425636"/>
          </a:xfrm>
          <a:prstGeom prst="rect">
            <a:avLst/>
          </a:prstGeom>
        </p:spPr>
      </p:pic>
      <p:sp>
        <p:nvSpPr>
          <p:cNvPr id="8" name="Rectangle 7"/>
          <p:cNvSpPr/>
          <p:nvPr/>
        </p:nvSpPr>
        <p:spPr>
          <a:xfrm>
            <a:off x="0" y="1325881"/>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Autofit/>
          </a:bodyPr>
          <a:lstStyle/>
          <a:p>
            <a:pPr lvl="0">
              <a:lnSpc>
                <a:spcPts val="3600"/>
              </a:lnSpc>
            </a:pPr>
            <a:r>
              <a:rPr lang="en-US" sz="4000" b="1" smtClean="0">
                <a:solidFill>
                  <a:srgbClr val="71535C"/>
                </a:solidFill>
                <a:latin typeface="+mn-lt"/>
              </a:rPr>
              <a:t>Cultural Revelant Teaching is not Easy</a:t>
            </a:r>
            <a:endParaRPr lang="en-US" sz="4000" b="1">
              <a:solidFill>
                <a:srgbClr val="71535C"/>
              </a:solidFill>
              <a:latin typeface="+mn-lt"/>
            </a:endParaRPr>
          </a:p>
        </p:txBody>
      </p:sp>
      <p:sp>
        <p:nvSpPr>
          <p:cNvPr id="12" name="Rectangle 3"/>
          <p:cNvSpPr txBox="1">
            <a:spLocks noChangeArrowheads="1"/>
          </p:cNvSpPr>
          <p:nvPr/>
        </p:nvSpPr>
        <p:spPr bwMode="auto">
          <a:xfrm>
            <a:off x="457200" y="1363717"/>
            <a:ext cx="8229600" cy="4469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Tx/>
              <a:buSzTx/>
              <a:tabLst/>
              <a:defRPr/>
            </a:pPr>
            <a:r>
              <a:rPr kumimoji="0" lang="en-US" sz="2400" b="1" i="0" strike="noStrike" kern="1200" cap="none" spc="0" normalizeH="0" baseline="0" noProof="0" smtClean="0">
                <a:ln>
                  <a:noFill/>
                </a:ln>
                <a:solidFill>
                  <a:srgbClr val="71535C"/>
                </a:solidFill>
                <a:effectLst/>
                <a:uLnTx/>
                <a:uFillTx/>
                <a:latin typeface="+mn-lt"/>
                <a:ea typeface="+mn-ea"/>
                <a:cs typeface="+mn-cs"/>
              </a:rPr>
              <a:t>RESPONSE TO DOS BANDERAS</a:t>
            </a:r>
          </a:p>
          <a:p>
            <a:pPr marL="800100" lvl="1" indent="-342900">
              <a:lnSpc>
                <a:spcPts val="2800"/>
              </a:lnSpc>
              <a:spcBef>
                <a:spcPts val="700"/>
              </a:spcBef>
              <a:buFont typeface="Arial" charset="0"/>
              <a:buChar char="•"/>
            </a:pPr>
            <a:r>
              <a:rPr kumimoji="0" lang="en-US" sz="2400" i="0" u="none" strike="noStrike" kern="1200" cap="none" spc="0" normalizeH="0" baseline="0" noProof="0" smtClean="0">
                <a:ln>
                  <a:noFill/>
                </a:ln>
                <a:solidFill>
                  <a:schemeClr val="tx1"/>
                </a:solidFill>
                <a:effectLst/>
                <a:uLnTx/>
                <a:uFillTx/>
                <a:latin typeface="+mn-lt"/>
                <a:ea typeface="+mn-ea"/>
                <a:cs typeface="+mn-cs"/>
              </a:rPr>
              <a:t>“These two teachers should renounce their U.S. citizenship and move to Mexico where life is more in tune with their beliefs.”</a:t>
            </a:r>
          </a:p>
          <a:p>
            <a:pPr marL="800100" lvl="1" indent="-342900">
              <a:lnSpc>
                <a:spcPts val="2800"/>
              </a:lnSpc>
              <a:spcBef>
                <a:spcPts val="700"/>
              </a:spcBef>
              <a:buFont typeface="Arial" charset="0"/>
              <a:buChar char="•"/>
            </a:pPr>
            <a:r>
              <a:rPr kumimoji="0" lang="en-US" sz="2400" i="0" u="none" strike="noStrike" kern="1200" cap="none" spc="0" normalizeH="0" baseline="0" noProof="0" smtClean="0">
                <a:ln>
                  <a:noFill/>
                </a:ln>
                <a:solidFill>
                  <a:schemeClr val="tx1"/>
                </a:solidFill>
                <a:effectLst/>
                <a:uLnTx/>
                <a:uFillTx/>
                <a:latin typeface="+mn-lt"/>
                <a:ea typeface="+mn-ea"/>
                <a:cs typeface="+mn-cs"/>
              </a:rPr>
              <a:t>“Thank your luck stars you live in America. We have toilets that work.”</a:t>
            </a:r>
          </a:p>
          <a:p>
            <a:pPr marL="800100" lvl="1" indent="-342900">
              <a:lnSpc>
                <a:spcPts val="2800"/>
              </a:lnSpc>
              <a:spcBef>
                <a:spcPts val="700"/>
              </a:spcBef>
              <a:buFont typeface="Arial" charset="0"/>
              <a:buChar char="•"/>
            </a:pPr>
            <a:r>
              <a:rPr kumimoji="0" lang="en-US" sz="2400" i="0" u="none" strike="noStrike" kern="1200" cap="none" spc="0" normalizeH="0" baseline="0" noProof="0" smtClean="0">
                <a:ln>
                  <a:noFill/>
                </a:ln>
                <a:solidFill>
                  <a:schemeClr val="tx1"/>
                </a:solidFill>
                <a:effectLst/>
                <a:uLnTx/>
                <a:uFillTx/>
                <a:latin typeface="+mn-lt"/>
                <a:ea typeface="+mn-ea"/>
                <a:cs typeface="+mn-cs"/>
              </a:rPr>
              <a:t>“Most come here illegally, they suck off the system and won’t learn the language. Try to go shopping and ask a question of one of them.  Blank stare.”</a:t>
            </a:r>
          </a:p>
          <a:p>
            <a:pPr marL="800100" lvl="1" indent="-342900">
              <a:lnSpc>
                <a:spcPts val="2800"/>
              </a:lnSpc>
              <a:spcBef>
                <a:spcPts val="700"/>
              </a:spcBef>
              <a:buFont typeface="Arial" charset="0"/>
              <a:buChar char="•"/>
            </a:pPr>
            <a:r>
              <a:rPr kumimoji="0" lang="en-US" sz="2400" i="0" u="none" strike="noStrike" kern="1200" cap="none" spc="0" normalizeH="0" baseline="0" noProof="0" smtClean="0">
                <a:ln>
                  <a:noFill/>
                </a:ln>
                <a:solidFill>
                  <a:schemeClr val="tx1"/>
                </a:solidFill>
                <a:effectLst/>
                <a:uLnTx/>
                <a:uFillTx/>
                <a:latin typeface="+mn-lt"/>
                <a:ea typeface="+mn-ea"/>
                <a:cs typeface="+mn-cs"/>
              </a:rPr>
              <a:t>“When in Rome do as the Romans do. And when in America do as the Americans do or go the hell home.”</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Autofit/>
          </a:bodyPr>
          <a:lstStyle/>
          <a:p>
            <a:pPr lvl="0">
              <a:lnSpc>
                <a:spcPts val="3600"/>
              </a:lnSpc>
            </a:pPr>
            <a:r>
              <a:rPr lang="en-US" sz="4000" b="1" smtClean="0">
                <a:solidFill>
                  <a:srgbClr val="71535C"/>
                </a:solidFill>
                <a:latin typeface="+mn-lt"/>
              </a:rPr>
              <a:t>Editor of the Rocky Mountain News</a:t>
            </a:r>
            <a:endParaRPr lang="en-US" sz="4000" b="1">
              <a:solidFill>
                <a:srgbClr val="71535C"/>
              </a:solidFill>
              <a:latin typeface="+mn-lt"/>
            </a:endParaRPr>
          </a:p>
        </p:txBody>
      </p:sp>
      <p:sp>
        <p:nvSpPr>
          <p:cNvPr id="10" name="Rectangle 3"/>
          <p:cNvSpPr txBox="1">
            <a:spLocks noChangeArrowheads="1"/>
          </p:cNvSpPr>
          <p:nvPr/>
        </p:nvSpPr>
        <p:spPr bwMode="auto">
          <a:xfrm>
            <a:off x="457200" y="1363717"/>
            <a:ext cx="8229600" cy="4469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ts val="3700"/>
              </a:lnSpc>
            </a:pPr>
            <a:r>
              <a:rPr lang="en-US" sz="2800" smtClean="0">
                <a:latin typeface="+mn-lt"/>
              </a:rPr>
              <a:t>“I have never seen such an ugly side of our </a:t>
            </a:r>
            <a:r>
              <a:rPr lang="en-US" sz="2800" smtClean="0">
                <a:latin typeface="+mn-lt"/>
              </a:rPr>
              <a:t>community</a:t>
            </a:r>
            <a:r>
              <a:rPr lang="en-US" sz="2800" smtClean="0">
                <a:latin typeface="+mn-lt"/>
              </a:rPr>
              <a:t>….. If </a:t>
            </a:r>
            <a:r>
              <a:rPr lang="en-US" sz="2800" smtClean="0">
                <a:latin typeface="+mn-lt"/>
              </a:rPr>
              <a:t>one of my Hispanic friends </a:t>
            </a:r>
            <a:r>
              <a:rPr lang="en-US" sz="2800" smtClean="0">
                <a:latin typeface="+mn-lt"/>
              </a:rPr>
              <a:t>would </a:t>
            </a:r>
            <a:r>
              <a:rPr lang="en-US" sz="2800" smtClean="0">
                <a:latin typeface="+mn-lt"/>
              </a:rPr>
              <a:t/>
            </a:r>
            <a:br>
              <a:rPr lang="en-US" sz="2800" smtClean="0">
                <a:latin typeface="+mn-lt"/>
              </a:rPr>
            </a:br>
            <a:r>
              <a:rPr lang="en-US" sz="2800" smtClean="0">
                <a:latin typeface="+mn-lt"/>
              </a:rPr>
              <a:t>have </a:t>
            </a:r>
            <a:r>
              <a:rPr lang="en-US" sz="2800" smtClean="0">
                <a:latin typeface="+mn-lt"/>
              </a:rPr>
              <a:t>told me this would happen, I wouldn’t have believed him.  We need to do a lot of work on tolerance and respect.”</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Autofit/>
          </a:bodyPr>
          <a:lstStyle/>
          <a:p>
            <a:pPr lvl="0">
              <a:lnSpc>
                <a:spcPts val="3600"/>
              </a:lnSpc>
            </a:pPr>
            <a:r>
              <a:rPr lang="en-US" sz="4000" b="1" smtClean="0">
                <a:solidFill>
                  <a:srgbClr val="71535C"/>
                </a:solidFill>
                <a:latin typeface="+mn-lt"/>
              </a:rPr>
              <a:t>Cultural Respect?</a:t>
            </a:r>
            <a:endParaRPr lang="en-US" sz="4000" b="1">
              <a:solidFill>
                <a:srgbClr val="71535C"/>
              </a:solidFill>
              <a:latin typeface="+mn-lt"/>
            </a:endParaRPr>
          </a:p>
        </p:txBody>
      </p:sp>
      <p:sp>
        <p:nvSpPr>
          <p:cNvPr id="10" name="Rectangle 3"/>
          <p:cNvSpPr txBox="1">
            <a:spLocks noChangeArrowheads="1"/>
          </p:cNvSpPr>
          <p:nvPr/>
        </p:nvSpPr>
        <p:spPr bwMode="auto">
          <a:xfrm>
            <a:off x="457200" y="1363717"/>
            <a:ext cx="8229600" cy="4469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eaLnBrk="1" hangingPunct="1">
              <a:lnSpc>
                <a:spcPts val="3700"/>
              </a:lnSpc>
              <a:spcBef>
                <a:spcPts val="700"/>
              </a:spcBef>
              <a:buFont typeface="Arial" pitchFamily="34" charset="0"/>
              <a:buChar char="•"/>
            </a:pPr>
            <a:r>
              <a:rPr lang="en-US" sz="2800" smtClean="0">
                <a:latin typeface="+mn-lt"/>
              </a:rPr>
              <a:t>“Our Mexican parents are good at making babies, they are just not good at raising them.”</a:t>
            </a:r>
          </a:p>
          <a:p>
            <a:pPr marL="347472" indent="-347472" eaLnBrk="1" hangingPunct="1">
              <a:lnSpc>
                <a:spcPts val="3700"/>
              </a:lnSpc>
              <a:spcBef>
                <a:spcPts val="700"/>
              </a:spcBef>
              <a:buFont typeface="Arial" pitchFamily="34" charset="0"/>
              <a:buChar char="•"/>
            </a:pPr>
            <a:r>
              <a:rPr lang="en-US" sz="2800" smtClean="0">
                <a:latin typeface="+mn-lt"/>
              </a:rPr>
              <a:t>“They don’t get any wetter than this.”</a:t>
            </a:r>
          </a:p>
          <a:p>
            <a:pPr marL="347472" indent="-347472" eaLnBrk="1" hangingPunct="1">
              <a:lnSpc>
                <a:spcPts val="3700"/>
              </a:lnSpc>
              <a:spcBef>
                <a:spcPts val="700"/>
              </a:spcBef>
              <a:buFont typeface="Arial" pitchFamily="34" charset="0"/>
              <a:buChar char="•"/>
            </a:pPr>
            <a:r>
              <a:rPr lang="en-US" sz="2800" smtClean="0">
                <a:latin typeface="+mn-lt"/>
              </a:rPr>
              <a:t>“Hold their welfare checks until they send their kids to school.”</a:t>
            </a:r>
          </a:p>
          <a:p>
            <a:pPr marL="347472" indent="-347472" eaLnBrk="1" hangingPunct="1">
              <a:lnSpc>
                <a:spcPts val="3700"/>
              </a:lnSpc>
              <a:spcBef>
                <a:spcPts val="700"/>
              </a:spcBef>
              <a:buFont typeface="Arial" pitchFamily="34" charset="0"/>
              <a:buChar char="•"/>
            </a:pPr>
            <a:r>
              <a:rPr lang="en-US" sz="2800" smtClean="0">
                <a:latin typeface="+mn-lt"/>
              </a:rPr>
              <a:t>“Ignorance is prevalent in our school, most of our parents are Mexican.”</a:t>
            </a:r>
          </a:p>
          <a:p>
            <a:pPr marL="347472" indent="-347472" eaLnBrk="1" hangingPunct="1">
              <a:lnSpc>
                <a:spcPts val="3700"/>
              </a:lnSpc>
              <a:spcBef>
                <a:spcPts val="700"/>
              </a:spcBef>
              <a:buFont typeface="Arial" pitchFamily="34" charset="0"/>
              <a:buChar char="•"/>
            </a:pPr>
            <a:r>
              <a:rPr lang="en-US" sz="2800" smtClean="0">
                <a:latin typeface="+mn-lt"/>
              </a:rPr>
              <a:t>Why aren’t we outraged?</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Autofit/>
          </a:bodyPr>
          <a:lstStyle/>
          <a:p>
            <a:pPr lvl="0">
              <a:lnSpc>
                <a:spcPts val="3600"/>
              </a:lnSpc>
            </a:pPr>
            <a:r>
              <a:rPr lang="en-US" sz="4000" b="1" smtClean="0">
                <a:solidFill>
                  <a:srgbClr val="71535C"/>
                </a:solidFill>
                <a:latin typeface="+mn-lt"/>
              </a:rPr>
              <a:t>Respect???</a:t>
            </a:r>
            <a:endParaRPr lang="en-US" sz="4000" b="1">
              <a:solidFill>
                <a:srgbClr val="71535C"/>
              </a:solidFill>
              <a:latin typeface="+mn-lt"/>
            </a:endParaRPr>
          </a:p>
        </p:txBody>
      </p:sp>
      <p:sp>
        <p:nvSpPr>
          <p:cNvPr id="10" name="Rectangle 3"/>
          <p:cNvSpPr txBox="1">
            <a:spLocks noChangeArrowheads="1"/>
          </p:cNvSpPr>
          <p:nvPr/>
        </p:nvSpPr>
        <p:spPr bwMode="auto">
          <a:xfrm>
            <a:off x="457200" y="1363717"/>
            <a:ext cx="8229600" cy="4469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ts val="3700"/>
              </a:lnSpc>
              <a:spcBef>
                <a:spcPts val="700"/>
              </a:spcBef>
            </a:pPr>
            <a:r>
              <a:rPr lang="en-US" sz="2800" smtClean="0">
                <a:latin typeface="+mn-lt"/>
              </a:rPr>
              <a:t>Colorado schools last Oct. were told to have the following plans:</a:t>
            </a:r>
          </a:p>
          <a:p>
            <a:pPr marL="804672" lvl="1" indent="-347472">
              <a:lnSpc>
                <a:spcPts val="3700"/>
              </a:lnSpc>
              <a:spcBef>
                <a:spcPts val="700"/>
              </a:spcBef>
              <a:buFont typeface="Arial" pitchFamily="34" charset="0"/>
              <a:buChar char="•"/>
            </a:pPr>
            <a:r>
              <a:rPr lang="en-US" sz="2800" smtClean="0">
                <a:latin typeface="+mn-lt"/>
              </a:rPr>
              <a:t>Inclement Weather</a:t>
            </a:r>
          </a:p>
          <a:p>
            <a:pPr marL="804672" lvl="1" indent="-347472">
              <a:lnSpc>
                <a:spcPts val="3700"/>
              </a:lnSpc>
              <a:spcBef>
                <a:spcPts val="700"/>
              </a:spcBef>
              <a:buFont typeface="Arial" pitchFamily="34" charset="0"/>
              <a:buChar char="•"/>
            </a:pPr>
            <a:r>
              <a:rPr lang="en-US" sz="2800" smtClean="0">
                <a:latin typeface="+mn-lt"/>
              </a:rPr>
              <a:t>Safety</a:t>
            </a:r>
          </a:p>
          <a:p>
            <a:pPr marL="804672" lvl="1" indent="-347472">
              <a:lnSpc>
                <a:spcPts val="3700"/>
              </a:lnSpc>
              <a:spcBef>
                <a:spcPts val="700"/>
              </a:spcBef>
              <a:buFont typeface="Arial" pitchFamily="34" charset="0"/>
              <a:buChar char="•"/>
            </a:pPr>
            <a:r>
              <a:rPr lang="en-US" sz="2800" smtClean="0">
                <a:latin typeface="+mn-lt"/>
              </a:rPr>
              <a:t>Fire</a:t>
            </a:r>
          </a:p>
          <a:p>
            <a:pPr marL="804672" lvl="1" indent="-347472">
              <a:lnSpc>
                <a:spcPts val="3700"/>
              </a:lnSpc>
              <a:spcBef>
                <a:spcPts val="700"/>
              </a:spcBef>
              <a:buFont typeface="Arial" pitchFamily="34" charset="0"/>
              <a:buChar char="•"/>
            </a:pPr>
            <a:r>
              <a:rPr lang="en-US" sz="2800" smtClean="0">
                <a:latin typeface="+mn-lt"/>
              </a:rPr>
              <a:t>Immigration Raids</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Autofit/>
          </a:bodyPr>
          <a:lstStyle/>
          <a:p>
            <a:pPr lvl="0">
              <a:lnSpc>
                <a:spcPts val="3600"/>
              </a:lnSpc>
            </a:pPr>
            <a:r>
              <a:rPr lang="en-US" sz="4000" b="1" smtClean="0">
                <a:solidFill>
                  <a:srgbClr val="71535C"/>
                </a:solidFill>
                <a:latin typeface="+mn-lt"/>
              </a:rPr>
              <a:t>Who are we accountable to?</a:t>
            </a:r>
            <a:endParaRPr lang="en-US" sz="4000" b="1">
              <a:solidFill>
                <a:srgbClr val="71535C"/>
              </a:solidFill>
              <a:latin typeface="+mn-lt"/>
            </a:endParaRPr>
          </a:p>
        </p:txBody>
      </p:sp>
      <p:sp>
        <p:nvSpPr>
          <p:cNvPr id="10" name="Rectangle 3"/>
          <p:cNvSpPr txBox="1">
            <a:spLocks noChangeArrowheads="1"/>
          </p:cNvSpPr>
          <p:nvPr/>
        </p:nvSpPr>
        <p:spPr bwMode="auto">
          <a:xfrm>
            <a:off x="457200" y="1363717"/>
            <a:ext cx="8229600" cy="4469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eaLnBrk="1" hangingPunct="1">
              <a:lnSpc>
                <a:spcPts val="3700"/>
              </a:lnSpc>
              <a:spcBef>
                <a:spcPts val="700"/>
              </a:spcBef>
              <a:buFont typeface="Arial" pitchFamily="34" charset="0"/>
              <a:buChar char="•"/>
            </a:pPr>
            <a:r>
              <a:rPr lang="en-US" sz="2800" smtClean="0">
                <a:latin typeface="+mn-lt"/>
              </a:rPr>
              <a:t>Middle class schools we are accountable to the parents.</a:t>
            </a:r>
          </a:p>
          <a:p>
            <a:pPr marL="347472" indent="-347472" eaLnBrk="1" hangingPunct="1">
              <a:lnSpc>
                <a:spcPts val="3700"/>
              </a:lnSpc>
              <a:spcBef>
                <a:spcPts val="700"/>
              </a:spcBef>
              <a:buFont typeface="Arial" pitchFamily="34" charset="0"/>
              <a:buChar char="•"/>
            </a:pPr>
            <a:r>
              <a:rPr lang="en-US" sz="2800" smtClean="0">
                <a:latin typeface="+mn-lt"/>
              </a:rPr>
              <a:t>In poor schools we are accountable to the ‘state’ to ‘nclb’ but not the parents.</a:t>
            </a:r>
          </a:p>
          <a:p>
            <a:pPr marL="347472" indent="-347472" eaLnBrk="1" hangingPunct="1">
              <a:lnSpc>
                <a:spcPts val="3700"/>
              </a:lnSpc>
              <a:spcBef>
                <a:spcPts val="700"/>
              </a:spcBef>
              <a:buFont typeface="Arial" pitchFamily="34" charset="0"/>
              <a:buChar char="•"/>
            </a:pPr>
            <a:r>
              <a:rPr lang="en-US" sz="2800" smtClean="0">
                <a:latin typeface="+mn-lt"/>
              </a:rPr>
              <a:t>Who gets respect?</a:t>
            </a: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457200" rtl="0" eaLnBrk="1" fontAlgn="base" latinLnBrk="0" hangingPunct="1">
              <a:lnSpc>
                <a:spcPct val="90000"/>
              </a:lnSpc>
              <a:spcBef>
                <a:spcPct val="20000"/>
              </a:spcBef>
              <a:spcAft>
                <a:spcPct val="0"/>
              </a:spcAft>
              <a:buClrTx/>
              <a:buSzTx/>
              <a:buFont typeface="Arial"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Autofit/>
          </a:bodyPr>
          <a:lstStyle/>
          <a:p>
            <a:pPr lvl="0">
              <a:lnSpc>
                <a:spcPts val="3600"/>
              </a:lnSpc>
            </a:pPr>
            <a:r>
              <a:rPr lang="en-US" sz="4000" b="1" smtClean="0">
                <a:solidFill>
                  <a:srgbClr val="71535C"/>
                </a:solidFill>
                <a:latin typeface="+mn-lt"/>
              </a:rPr>
              <a:t>What to do?</a:t>
            </a:r>
            <a:endParaRPr lang="en-US" sz="4000" b="1">
              <a:solidFill>
                <a:srgbClr val="71535C"/>
              </a:solidFill>
              <a:latin typeface="+mn-lt"/>
            </a:endParaRPr>
          </a:p>
        </p:txBody>
      </p:sp>
      <p:sp>
        <p:nvSpPr>
          <p:cNvPr id="11" name="Rectangle 3"/>
          <p:cNvSpPr txBox="1">
            <a:spLocks noChangeArrowheads="1"/>
          </p:cNvSpPr>
          <p:nvPr/>
        </p:nvSpPr>
        <p:spPr bwMode="auto">
          <a:xfrm>
            <a:off x="457200" y="1379483"/>
            <a:ext cx="8229600" cy="4753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ts val="2800"/>
              </a:lnSpc>
              <a:spcBef>
                <a:spcPts val="700"/>
              </a:spcBef>
              <a:spcAft>
                <a:spcPct val="0"/>
              </a:spcAft>
              <a:buClrTx/>
              <a:buSzTx/>
              <a:buFont typeface="Arial" charset="0"/>
              <a:buChar char="•"/>
              <a:tabLst/>
              <a:defRPr/>
            </a:pPr>
            <a:r>
              <a:rPr kumimoji="0" lang="en-US" sz="2200" i="0" u="none" strike="noStrike" kern="1200" cap="none" spc="0" normalizeH="0" baseline="0" noProof="0" smtClean="0">
                <a:ln>
                  <a:noFill/>
                </a:ln>
                <a:solidFill>
                  <a:schemeClr val="tx1"/>
                </a:solidFill>
                <a:effectLst/>
                <a:uLnTx/>
                <a:uFillTx/>
                <a:latin typeface="+mn-lt"/>
                <a:ea typeface="+mn-ea"/>
                <a:cs typeface="+mn-cs"/>
              </a:rPr>
              <a:t>Needs of Bilingual Learners need to move from the margins of educational policy and practice to the </a:t>
            </a:r>
            <a:r>
              <a:rPr kumimoji="0" lang="en-US" sz="2200" b="1" i="0" u="none" strike="noStrike" kern="1200" cap="none" spc="0" normalizeH="0" baseline="0" noProof="0" smtClean="0">
                <a:ln>
                  <a:noFill/>
                </a:ln>
                <a:solidFill>
                  <a:srgbClr val="71535C"/>
                </a:solidFill>
                <a:effectLst/>
                <a:uLnTx/>
                <a:uFillTx/>
                <a:latin typeface="+mn-lt"/>
                <a:ea typeface="+mn-ea"/>
                <a:cs typeface="+mn-cs"/>
              </a:rPr>
              <a:t>CENTER</a:t>
            </a:r>
            <a:r>
              <a:rPr kumimoji="0" lang="en-US" sz="2200" i="0" u="none" strike="noStrike" kern="1200" cap="none" spc="0" normalizeH="0" baseline="0" noProof="0" smtClean="0">
                <a:ln>
                  <a:noFill/>
                </a:ln>
                <a:solidFill>
                  <a:schemeClr val="tx1"/>
                </a:solidFill>
                <a:effectLst/>
                <a:uLnTx/>
                <a:uFillTx/>
                <a:latin typeface="+mn-lt"/>
                <a:ea typeface="+mn-ea"/>
                <a:cs typeface="+mn-cs"/>
              </a:rPr>
              <a:t> of the discourse and debate about school reform and improvement.</a:t>
            </a:r>
          </a:p>
          <a:p>
            <a:pPr marL="342900" marR="0" lvl="0" indent="-342900" algn="l" defTabSz="457200" rtl="0" eaLnBrk="1" fontAlgn="base" latinLnBrk="0" hangingPunct="1">
              <a:lnSpc>
                <a:spcPts val="2800"/>
              </a:lnSpc>
              <a:spcBef>
                <a:spcPts val="700"/>
              </a:spcBef>
              <a:spcAft>
                <a:spcPct val="0"/>
              </a:spcAft>
              <a:buClrTx/>
              <a:buSzTx/>
              <a:buFont typeface="Arial" charset="0"/>
              <a:buChar char="•"/>
              <a:tabLst/>
              <a:defRPr/>
            </a:pPr>
            <a:r>
              <a:rPr kumimoji="0" lang="en-US" sz="2200" i="0" u="none" strike="noStrike" kern="1200" cap="none" spc="0" normalizeH="0" baseline="0" noProof="0" smtClean="0">
                <a:ln>
                  <a:noFill/>
                </a:ln>
                <a:solidFill>
                  <a:schemeClr val="tx1"/>
                </a:solidFill>
                <a:effectLst/>
                <a:uLnTx/>
                <a:uFillTx/>
                <a:latin typeface="+mn-lt"/>
                <a:ea typeface="+mn-ea"/>
                <a:cs typeface="+mn-cs"/>
              </a:rPr>
              <a:t>Need to develop a </a:t>
            </a:r>
            <a:r>
              <a:rPr kumimoji="0" lang="en-US" sz="2200" b="1" i="0" u="none" strike="noStrike" kern="1200" cap="none" spc="0" normalizeH="0" baseline="0" noProof="0" smtClean="0">
                <a:ln>
                  <a:noFill/>
                </a:ln>
                <a:solidFill>
                  <a:srgbClr val="71535C"/>
                </a:solidFill>
                <a:effectLst/>
                <a:uLnTx/>
                <a:uFillTx/>
                <a:latin typeface="+mn-lt"/>
                <a:ea typeface="+mn-ea"/>
                <a:cs typeface="+mn-cs"/>
              </a:rPr>
              <a:t>pedagogy</a:t>
            </a:r>
            <a:r>
              <a:rPr kumimoji="0" lang="en-US" sz="2200" i="0" u="none" strike="noStrike" kern="1200" cap="none" spc="0" normalizeH="0" baseline="0" noProof="0" smtClean="0">
                <a:ln>
                  <a:noFill/>
                </a:ln>
                <a:solidFill>
                  <a:schemeClr val="tx1"/>
                </a:solidFill>
                <a:effectLst/>
                <a:uLnTx/>
                <a:uFillTx/>
                <a:latin typeface="+mn-lt"/>
                <a:ea typeface="+mn-ea"/>
                <a:cs typeface="+mn-cs"/>
              </a:rPr>
              <a:t> for teaching Bilingual Learners that includes attention to developing bilingualism/biliteracy as well as English.</a:t>
            </a:r>
          </a:p>
          <a:p>
            <a:pPr marL="342900" marR="0" lvl="0" indent="-342900" algn="l" defTabSz="457200" rtl="0" eaLnBrk="1" fontAlgn="base" latinLnBrk="0" hangingPunct="1">
              <a:lnSpc>
                <a:spcPts val="2800"/>
              </a:lnSpc>
              <a:spcBef>
                <a:spcPts val="700"/>
              </a:spcBef>
              <a:spcAft>
                <a:spcPct val="0"/>
              </a:spcAft>
              <a:buClrTx/>
              <a:buSzTx/>
              <a:buFont typeface="Arial" charset="0"/>
              <a:buChar char="•"/>
              <a:tabLst/>
              <a:defRPr/>
            </a:pPr>
            <a:r>
              <a:rPr kumimoji="0" lang="en-US" sz="2200" i="0" u="none" strike="noStrike" kern="1200" cap="none" spc="0" normalizeH="0" baseline="0" noProof="0" smtClean="0">
                <a:ln>
                  <a:noFill/>
                </a:ln>
                <a:solidFill>
                  <a:schemeClr val="tx1"/>
                </a:solidFill>
                <a:effectLst/>
                <a:uLnTx/>
                <a:uFillTx/>
                <a:latin typeface="+mn-lt"/>
                <a:ea typeface="+mn-ea"/>
                <a:cs typeface="+mn-cs"/>
              </a:rPr>
              <a:t>Need to </a:t>
            </a:r>
            <a:r>
              <a:rPr kumimoji="0" lang="en-US" sz="2200" b="1" i="0" u="none" strike="noStrike" kern="1200" cap="none" spc="0" normalizeH="0" baseline="0" noProof="0" smtClean="0">
                <a:ln>
                  <a:noFill/>
                </a:ln>
                <a:solidFill>
                  <a:srgbClr val="71535C"/>
                </a:solidFill>
                <a:effectLst/>
                <a:uLnTx/>
                <a:uFillTx/>
                <a:latin typeface="+mn-lt"/>
                <a:ea typeface="+mn-ea"/>
                <a:cs typeface="+mn-cs"/>
              </a:rPr>
              <a:t>critically examine </a:t>
            </a:r>
            <a:r>
              <a:rPr kumimoji="0" lang="en-US" sz="2200" i="0" u="none" strike="noStrike" kern="1200" cap="none" spc="0" normalizeH="0" baseline="0" noProof="0" smtClean="0">
                <a:ln>
                  <a:noFill/>
                </a:ln>
                <a:solidFill>
                  <a:schemeClr val="tx1"/>
                </a:solidFill>
                <a:effectLst/>
                <a:uLnTx/>
                <a:uFillTx/>
                <a:latin typeface="+mn-lt"/>
                <a:ea typeface="+mn-ea"/>
                <a:cs typeface="+mn-cs"/>
              </a:rPr>
              <a:t>and </a:t>
            </a:r>
            <a:r>
              <a:rPr kumimoji="0" lang="en-US" sz="2200" b="1" i="0" u="none" strike="noStrike" kern="1200" cap="none" spc="0" normalizeH="0" baseline="0" noProof="0" smtClean="0">
                <a:ln>
                  <a:noFill/>
                </a:ln>
                <a:solidFill>
                  <a:srgbClr val="71535C"/>
                </a:solidFill>
                <a:effectLst/>
                <a:uLnTx/>
                <a:uFillTx/>
                <a:latin typeface="+mn-lt"/>
                <a:ea typeface="+mn-ea"/>
                <a:cs typeface="+mn-cs"/>
              </a:rPr>
              <a:t>change</a:t>
            </a:r>
            <a:r>
              <a:rPr kumimoji="0" lang="en-US" sz="2200" i="0" u="none" strike="noStrike" kern="1200" cap="none" spc="0" normalizeH="0" baseline="0" noProof="0" smtClean="0">
                <a:ln>
                  <a:noFill/>
                </a:ln>
                <a:solidFill>
                  <a:schemeClr val="tx1"/>
                </a:solidFill>
                <a:effectLst/>
                <a:uLnTx/>
                <a:uFillTx/>
                <a:latin typeface="+mn-lt"/>
                <a:ea typeface="+mn-ea"/>
                <a:cs typeface="+mn-cs"/>
              </a:rPr>
              <a:t> reductionist frameworks.</a:t>
            </a:r>
          </a:p>
          <a:p>
            <a:pPr marL="342900" marR="0" lvl="0" indent="-342900" algn="l" defTabSz="457200" rtl="0" eaLnBrk="1" fontAlgn="base" latinLnBrk="0" hangingPunct="1">
              <a:lnSpc>
                <a:spcPts val="2800"/>
              </a:lnSpc>
              <a:spcBef>
                <a:spcPts val="700"/>
              </a:spcBef>
              <a:spcAft>
                <a:spcPct val="0"/>
              </a:spcAft>
              <a:buClrTx/>
              <a:buSzTx/>
              <a:buFont typeface="Arial" charset="0"/>
              <a:buChar char="•"/>
              <a:tabLst/>
              <a:defRPr/>
            </a:pPr>
            <a:r>
              <a:rPr kumimoji="0" lang="en-US" sz="2200" i="0" u="none" strike="noStrike" kern="1200" cap="none" spc="0" normalizeH="0" baseline="0" noProof="0" smtClean="0">
                <a:ln>
                  <a:noFill/>
                </a:ln>
                <a:solidFill>
                  <a:schemeClr val="tx1"/>
                </a:solidFill>
                <a:effectLst/>
                <a:uLnTx/>
                <a:uFillTx/>
                <a:latin typeface="+mn-lt"/>
                <a:ea typeface="+mn-ea"/>
                <a:cs typeface="+mn-cs"/>
              </a:rPr>
              <a:t>We must learn to quit using words like misunderestimate and </a:t>
            </a:r>
            <a:br>
              <a:rPr kumimoji="0" lang="en-US" sz="2200" i="0" u="none" strike="noStrike" kern="1200" cap="none" spc="0" normalizeH="0" baseline="0" noProof="0" smtClean="0">
                <a:ln>
                  <a:noFill/>
                </a:ln>
                <a:solidFill>
                  <a:schemeClr val="tx1"/>
                </a:solidFill>
                <a:effectLst/>
                <a:uLnTx/>
                <a:uFillTx/>
                <a:latin typeface="+mn-lt"/>
                <a:ea typeface="+mn-ea"/>
                <a:cs typeface="+mn-cs"/>
              </a:rPr>
            </a:br>
            <a:r>
              <a:rPr kumimoji="0" lang="en-US" sz="2200" i="0" u="none" strike="noStrike" kern="1200" cap="none" spc="0" normalizeH="0" baseline="0" noProof="0" smtClean="0">
                <a:ln>
                  <a:noFill/>
                </a:ln>
                <a:solidFill>
                  <a:schemeClr val="tx1"/>
                </a:solidFill>
                <a:effectLst/>
                <a:uLnTx/>
                <a:uFillTx/>
                <a:latin typeface="+mn-lt"/>
                <a:ea typeface="+mn-ea"/>
                <a:cs typeface="+mn-cs"/>
              </a:rPr>
              <a:t>QUIT misunderestimating the 5 million children like Manuel in </a:t>
            </a:r>
            <a:br>
              <a:rPr kumimoji="0" lang="en-US" sz="2200" i="0" u="none" strike="noStrike" kern="1200" cap="none" spc="0" normalizeH="0" baseline="0" noProof="0" smtClean="0">
                <a:ln>
                  <a:noFill/>
                </a:ln>
                <a:solidFill>
                  <a:schemeClr val="tx1"/>
                </a:solidFill>
                <a:effectLst/>
                <a:uLnTx/>
                <a:uFillTx/>
                <a:latin typeface="+mn-lt"/>
                <a:ea typeface="+mn-ea"/>
                <a:cs typeface="+mn-cs"/>
              </a:rPr>
            </a:br>
            <a:r>
              <a:rPr kumimoji="0" lang="en-US" sz="2200" i="0" u="none" strike="noStrike" kern="1200" cap="none" spc="0" normalizeH="0" baseline="0" noProof="0" smtClean="0">
                <a:ln>
                  <a:noFill/>
                </a:ln>
                <a:solidFill>
                  <a:schemeClr val="tx1"/>
                </a:solidFill>
                <a:effectLst/>
                <a:uLnTx/>
                <a:uFillTx/>
                <a:latin typeface="+mn-lt"/>
                <a:ea typeface="+mn-ea"/>
                <a:cs typeface="+mn-cs"/>
              </a:rPr>
              <a:t>our schools.</a:t>
            </a:r>
          </a:p>
          <a:p>
            <a:pPr marL="342900" marR="0" lvl="0" indent="-342900" algn="l" defTabSz="457200" rtl="0" eaLnBrk="1" fontAlgn="base" latinLnBrk="0" hangingPunct="1">
              <a:lnSpc>
                <a:spcPts val="2800"/>
              </a:lnSpc>
              <a:spcBef>
                <a:spcPts val="700"/>
              </a:spcBef>
              <a:spcAft>
                <a:spcPct val="0"/>
              </a:spcAft>
              <a:buClrTx/>
              <a:buSzTx/>
              <a:buFont typeface="Arial" charset="0"/>
              <a:buChar char="•"/>
              <a:tabLst/>
              <a:defRPr/>
            </a:pPr>
            <a:r>
              <a:rPr kumimoji="0" lang="en-US" sz="2200" i="0" u="none" strike="noStrike" kern="1200" cap="none" spc="0" normalizeH="0" baseline="0" noProof="0" smtClean="0">
                <a:ln>
                  <a:noFill/>
                </a:ln>
                <a:solidFill>
                  <a:schemeClr val="tx1"/>
                </a:solidFill>
                <a:effectLst/>
                <a:uLnTx/>
                <a:uFillTx/>
                <a:latin typeface="+mn-lt"/>
                <a:ea typeface="+mn-ea"/>
                <a:cs typeface="+mn-cs"/>
              </a:rPr>
              <a:t>We MUST be advocates and stand up against institutional racism.</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40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Autofit/>
          </a:bodyPr>
          <a:lstStyle/>
          <a:p>
            <a:pPr lvl="0">
              <a:lnSpc>
                <a:spcPts val="3600"/>
              </a:lnSpc>
            </a:pPr>
            <a:r>
              <a:rPr lang="en-US" sz="4000" b="1" smtClean="0">
                <a:solidFill>
                  <a:srgbClr val="71535C"/>
                </a:solidFill>
                <a:latin typeface="+mn-lt"/>
              </a:rPr>
              <a:t>What happens on Monday?</a:t>
            </a:r>
            <a:endParaRPr lang="en-US" sz="4000" b="1">
              <a:solidFill>
                <a:srgbClr val="71535C"/>
              </a:solidFill>
              <a:latin typeface="+mn-lt"/>
            </a:endParaRPr>
          </a:p>
        </p:txBody>
      </p:sp>
      <p:sp>
        <p:nvSpPr>
          <p:cNvPr id="10" name="Rectangle 3"/>
          <p:cNvSpPr txBox="1">
            <a:spLocks noChangeArrowheads="1"/>
          </p:cNvSpPr>
          <p:nvPr/>
        </p:nvSpPr>
        <p:spPr bwMode="auto">
          <a:xfrm>
            <a:off x="457200" y="1379483"/>
            <a:ext cx="8229600" cy="4753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eaLnBrk="1" hangingPunct="1">
              <a:lnSpc>
                <a:spcPts val="3700"/>
              </a:lnSpc>
              <a:spcBef>
                <a:spcPts val="700"/>
              </a:spcBef>
              <a:buFont typeface="Arial" pitchFamily="34" charset="0"/>
              <a:buChar char="•"/>
            </a:pPr>
            <a:r>
              <a:rPr lang="en-US" sz="2800" smtClean="0">
                <a:latin typeface="+mn-lt"/>
              </a:rPr>
              <a:t>If you were to talk to your teachers on Monday about this talk….</a:t>
            </a:r>
          </a:p>
          <a:p>
            <a:pPr marL="347472" indent="-347472" eaLnBrk="1" hangingPunct="1">
              <a:lnSpc>
                <a:spcPts val="3700"/>
              </a:lnSpc>
              <a:spcBef>
                <a:spcPts val="700"/>
              </a:spcBef>
              <a:buFont typeface="Arial" pitchFamily="34" charset="0"/>
              <a:buChar char="•"/>
            </a:pPr>
            <a:r>
              <a:rPr lang="en-US" sz="2800" smtClean="0">
                <a:latin typeface="+mn-lt"/>
              </a:rPr>
              <a:t>Which concepts would your teachers immediately reject?</a:t>
            </a:r>
          </a:p>
          <a:p>
            <a:pPr marL="347472" indent="-347472" eaLnBrk="1" hangingPunct="1">
              <a:lnSpc>
                <a:spcPts val="3700"/>
              </a:lnSpc>
              <a:spcBef>
                <a:spcPts val="700"/>
              </a:spcBef>
              <a:buFont typeface="Arial" pitchFamily="34" charset="0"/>
              <a:buChar char="•"/>
            </a:pPr>
            <a:r>
              <a:rPr lang="en-US" sz="2800" smtClean="0">
                <a:latin typeface="+mn-lt"/>
              </a:rPr>
              <a:t>Which do you need more information about?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40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5783</TotalTime>
  <Words>5958</Words>
  <Application>Microsoft Office PowerPoint</Application>
  <PresentationFormat>On-screen Show (4:3)</PresentationFormat>
  <Paragraphs>839</Paragraphs>
  <Slides>98</Slides>
  <Notes>98</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Slide 1</vt:lpstr>
      <vt:lpstr>How has the ELL  population changed in recent years?</vt:lpstr>
      <vt:lpstr>What we know…</vt:lpstr>
      <vt:lpstr>What we should keep in mind…</vt:lpstr>
      <vt:lpstr>What we know….</vt:lpstr>
      <vt:lpstr>The ‘New Normal’</vt:lpstr>
      <vt:lpstr>The ‘New Normal’</vt:lpstr>
      <vt:lpstr>Slide 8</vt:lpstr>
      <vt:lpstr>Normal behavior BUT bad judgments</vt:lpstr>
      <vt:lpstr>Cross-language processing</vt:lpstr>
      <vt:lpstr>Slide 11</vt:lpstr>
      <vt:lpstr>Slide 12</vt:lpstr>
      <vt:lpstr>Interference</vt:lpstr>
      <vt:lpstr>Interlanguage</vt:lpstr>
      <vt:lpstr>Interference or Interlangauge?</vt:lpstr>
      <vt:lpstr>A New Analysis</vt:lpstr>
      <vt:lpstr>Intereference in Action</vt:lpstr>
      <vt:lpstr>Interference or Interlanguage?</vt:lpstr>
      <vt:lpstr>Deficits or Strategies</vt:lpstr>
      <vt:lpstr>My feibret buck..</vt:lpstr>
      <vt:lpstr>My Feibret Buck</vt:lpstr>
      <vt:lpstr>Your Turn</vt:lpstr>
      <vt:lpstr>The Best Thing That Ever Happened to Me</vt:lpstr>
      <vt:lpstr>Language Shift</vt:lpstr>
      <vt:lpstr>Silva (1989)</vt:lpstr>
      <vt:lpstr>Results</vt:lpstr>
      <vt:lpstr>Simultaneous Bilingual Children in U.S.</vt:lpstr>
      <vt:lpstr>Preventing Language Loss</vt:lpstr>
      <vt:lpstr>Code-switching</vt:lpstr>
      <vt:lpstr>Code-switching Attitudes</vt:lpstr>
      <vt:lpstr>Simultaneous Bilinguals Synthesize  their Two Worlds</vt:lpstr>
      <vt:lpstr>Simultaneous Worlds</vt:lpstr>
      <vt:lpstr>Implications</vt:lpstr>
      <vt:lpstr>A New View</vt:lpstr>
      <vt:lpstr>Examples (from research)</vt:lpstr>
      <vt:lpstr>Read these words</vt:lpstr>
      <vt:lpstr>BUZZ</vt:lpstr>
      <vt:lpstr>Slide 38</vt:lpstr>
      <vt:lpstr>What About Research?</vt:lpstr>
      <vt:lpstr>Slide 40</vt:lpstr>
      <vt:lpstr>Slide 41</vt:lpstr>
      <vt:lpstr>Goldenberg (cont.)</vt:lpstr>
      <vt:lpstr>Monolingual Reading Theory</vt:lpstr>
      <vt:lpstr>Slide 44</vt:lpstr>
      <vt:lpstr>Beyond “good teaching” platitudes</vt:lpstr>
      <vt:lpstr>Read This…..Repeat Strategy</vt:lpstr>
      <vt:lpstr>Slide 47</vt:lpstr>
      <vt:lpstr>Slide 48</vt:lpstr>
      <vt:lpstr>Slide 49</vt:lpstr>
      <vt:lpstr>Slide 50</vt:lpstr>
      <vt:lpstr>Fix the program, engage the kid!</vt:lpstr>
      <vt:lpstr>Slide 52</vt:lpstr>
      <vt:lpstr>Slide 53</vt:lpstr>
      <vt:lpstr>However……</vt:lpstr>
      <vt:lpstr>Manuel: Unreadable……</vt:lpstr>
      <vt:lpstr>If I could be someone else for a day….</vt:lpstr>
      <vt:lpstr>Manuel and His Data</vt:lpstr>
      <vt:lpstr>Manuel: Unreadable</vt:lpstr>
      <vt:lpstr>Manuel: Spanish is Interfering with English</vt:lpstr>
      <vt:lpstr>Prescription</vt:lpstr>
      <vt:lpstr>Manuel:  The Emerging Bilingual</vt:lpstr>
      <vt:lpstr>Manuel’s School</vt:lpstr>
      <vt:lpstr>Manuel’s School District</vt:lpstr>
      <vt:lpstr>Gerald Bracey (2009)</vt:lpstr>
      <vt:lpstr>The ESL Diet</vt:lpstr>
      <vt:lpstr>Privileging ‘Academic’ English</vt:lpstr>
      <vt:lpstr>Slide 67</vt:lpstr>
      <vt:lpstr>Barrera (1992)</vt:lpstr>
      <vt:lpstr>Examples</vt:lpstr>
      <vt:lpstr>More…..</vt:lpstr>
      <vt:lpstr>Linguistic Transparency</vt:lpstr>
      <vt:lpstr>Slide 72</vt:lpstr>
      <vt:lpstr>Articles change meanings…</vt:lpstr>
      <vt:lpstr>More…..</vt:lpstr>
      <vt:lpstr>Still More….</vt:lpstr>
      <vt:lpstr>What Else?</vt:lpstr>
      <vt:lpstr>Slide 77</vt:lpstr>
      <vt:lpstr>Slide 78</vt:lpstr>
      <vt:lpstr>School Success:  Only Academic?</vt:lpstr>
      <vt:lpstr>Shoua (Cont.)</vt:lpstr>
      <vt:lpstr>Difficult Aspects of Social Language</vt:lpstr>
      <vt:lpstr>Váldes (1998)</vt:lpstr>
      <vt:lpstr>Respect</vt:lpstr>
      <vt:lpstr>The acceptance of institutional racism </vt:lpstr>
      <vt:lpstr>Cultural Issues</vt:lpstr>
      <vt:lpstr>Slide 86</vt:lpstr>
      <vt:lpstr>Slide 87</vt:lpstr>
      <vt:lpstr>Slide 88</vt:lpstr>
      <vt:lpstr>Montaño-Harmon (2000)</vt:lpstr>
      <vt:lpstr>Double Entry Journal</vt:lpstr>
      <vt:lpstr>Slide 91</vt:lpstr>
      <vt:lpstr>Cultural Revelant Teaching is not Easy</vt:lpstr>
      <vt:lpstr>Editor of the Rocky Mountain News</vt:lpstr>
      <vt:lpstr>Cultural Respect?</vt:lpstr>
      <vt:lpstr>Respect???</vt:lpstr>
      <vt:lpstr>Who are we accountable to?</vt:lpstr>
      <vt:lpstr>What to do?</vt:lpstr>
      <vt:lpstr>What happens on Monday?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 Sweet</dc:creator>
  <cp:lastModifiedBy> </cp:lastModifiedBy>
  <cp:revision>598</cp:revision>
  <dcterms:created xsi:type="dcterms:W3CDTF">2010-08-11T17:10:22Z</dcterms:created>
  <dcterms:modified xsi:type="dcterms:W3CDTF">2011-08-23T19:28:50Z</dcterms:modified>
</cp:coreProperties>
</file>