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9" r:id="rId2"/>
    <p:sldId id="260" r:id="rId3"/>
    <p:sldId id="258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700E"/>
    <a:srgbClr val="71535C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84" autoAdjust="0"/>
  </p:normalViewPr>
  <p:slideViewPr>
    <p:cSldViewPr snapToGrid="0" snapToObjects="1">
      <p:cViewPr varScale="1">
        <p:scale>
          <a:sx n="123" d="100"/>
          <a:sy n="123" d="100"/>
        </p:scale>
        <p:origin x="-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58878-632E-4CBC-9D1B-ED6EE478B624}" type="datetimeFigureOut">
              <a:rPr lang="en-US" smtClean="0"/>
              <a:t>8/19/2011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BF5F-59DE-442E-9B2E-6D19387417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EBF5F-59DE-442E-9B2E-6D193874172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EBF5F-59DE-442E-9B2E-6D193874172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EBF5F-59DE-442E-9B2E-6D193874172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1F1C3-0C5B-4863-81BC-8E7410C1D522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31F5-EA38-40C9-BEB4-2D7C6B496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B210-E4DD-4564-A357-37A2EECEA317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642A-CCEC-4A49-B9E0-930E7CC82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A5C65-219F-4FA1-AA6A-D85AE655EE0D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9CB3-297B-410E-9D66-2A4B00643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BE67B-7CFF-4D62-9A0F-24A2BA4A9FD9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D3AAB-F46E-4B05-A86B-6A408DD15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02E7-4237-4B55-BEEE-218D49C305D6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C7A4-5CE7-492B-BD4D-31C21F6A6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8669-78A0-4D72-B6B9-B4E26CBB549C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361C-C98A-43AC-9508-B91AA186D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8CF7-A27F-457E-ADB9-160D65049F01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D38F6-F056-44E5-80DA-218A35F9D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10EE-4A04-48E0-972D-6DBC2548D75F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308A-C8BB-4E56-BD75-970F043CC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DBBA-1035-491F-91C1-83A4A21739F8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34A9-46B9-4AD5-8098-BF1D2D02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3A69-5D92-4401-991F-4E7A1C61C80B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0F420-CCB2-4F06-B226-948684ADE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2F3E3-9793-4AE1-879E-34C0FFB9074D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2EE3D-8A03-4799-97A7-17E821D86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69816-EAEF-48C3-9F8A-AFB5307CDC60}" type="datetimeFigureOut">
              <a:rPr lang="en-US"/>
              <a:pPr>
                <a:defRPr/>
              </a:pPr>
              <a:t>8/19/2011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D8EC7E-9A5F-453C-B23A-7FFF3406B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-WA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-WA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-WA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9144000" cy="5334000"/>
          </a:xfrm>
          <a:prstGeom prst="rect">
            <a:avLst/>
          </a:prstGeom>
          <a:solidFill>
            <a:srgbClr val="B2700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B2700E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804896"/>
            <a:ext cx="9144000" cy="45719"/>
          </a:xfrm>
          <a:prstGeom prst="rect">
            <a:avLst/>
          </a:prstGeom>
          <a:solidFill>
            <a:srgbClr val="715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56463" y="1447800"/>
            <a:ext cx="4448014" cy="203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smtClean="0">
                <a:solidFill>
                  <a:srgbClr val="71535C"/>
                </a:solidFill>
                <a:latin typeface="Calibri" pitchFamily="34" charset="0"/>
              </a:rPr>
              <a:t>Closing the Achievement Gap</a:t>
            </a:r>
            <a:endParaRPr lang="en-US" sz="4400" b="1">
              <a:solidFill>
                <a:srgbClr val="71535C"/>
              </a:solidFill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286362" y="3810001"/>
            <a:ext cx="2588217" cy="5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71535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Culturally Responsive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71535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B2700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00" smtClean="0">
              <a:solidFill>
                <a:srgbClr val="AA7455"/>
              </a:solidFill>
              <a:hlinkClick r:id="rId3"/>
            </a:endParaRPr>
          </a:p>
        </p:txBody>
      </p:sp>
      <p:pic>
        <p:nvPicPr>
          <p:cNvPr id="10" name="Picture 9" descr="Final logo-2C-18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0674" y="154067"/>
            <a:ext cx="1519592" cy="574702"/>
          </a:xfrm>
          <a:prstGeom prst="rect">
            <a:avLst/>
          </a:prstGeom>
        </p:spPr>
      </p:pic>
      <p:pic>
        <p:nvPicPr>
          <p:cNvPr id="11" name="Picture 10" descr="rgb grousemont found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4814" y="6324600"/>
            <a:ext cx="1011312" cy="458618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209439" y="6400800"/>
            <a:ext cx="3733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71535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materials funded by the Grousemont</a:t>
            </a:r>
            <a:r>
              <a:rPr kumimoji="0" lang="en-US" sz="1100" b="0" i="0" u="none" strike="noStrike" kern="1200" cap="none" spc="0" normalizeH="0" noProof="0" smtClean="0">
                <a:ln>
                  <a:noFill/>
                </a:ln>
                <a:solidFill>
                  <a:srgbClr val="71535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Foundation.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71535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271431" y="533400"/>
            <a:ext cx="5791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100" smtClean="0">
                <a:solidFill>
                  <a:srgbClr val="71535C"/>
                </a:solidFill>
                <a:latin typeface="+mj-lt"/>
              </a:rPr>
              <a:t>CENTER FOR STRENGTHENING THE TEACHING PROFESSION • 253-752-2082 • www.cstp-wa.org </a:t>
            </a:r>
            <a:endParaRPr lang="en-US" sz="1100" smtClean="0">
              <a:solidFill>
                <a:srgbClr val="71535C"/>
              </a:solidFill>
              <a:latin typeface="+mj-lt"/>
              <a:hlinkClick r:id="rId3"/>
            </a:endParaRPr>
          </a:p>
        </p:txBody>
      </p:sp>
      <p:pic>
        <p:nvPicPr>
          <p:cNvPr id="15" name="Picture 14" descr="adj sm cr rgb 7675419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1520" y="952118"/>
            <a:ext cx="4762092" cy="52200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9144000" cy="5334000"/>
          </a:xfrm>
          <a:prstGeom prst="rect">
            <a:avLst/>
          </a:prstGeom>
          <a:solidFill>
            <a:srgbClr val="B2700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B2700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804896"/>
            <a:ext cx="9144000" cy="45719"/>
          </a:xfrm>
          <a:prstGeom prst="rect">
            <a:avLst/>
          </a:prstGeom>
          <a:solidFill>
            <a:srgbClr val="715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B2700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00" smtClean="0">
              <a:solidFill>
                <a:srgbClr val="AA7455"/>
              </a:solidFill>
              <a:hlinkClick r:id="rId3"/>
            </a:endParaRPr>
          </a:p>
        </p:txBody>
      </p:sp>
      <p:pic>
        <p:nvPicPr>
          <p:cNvPr id="8" name="Picture 7" descr="Final logo-2C-18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6324600"/>
            <a:ext cx="1125440" cy="42563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b="1" smtClean="0">
                <a:solidFill>
                  <a:srgbClr val="71535C"/>
                </a:solidFill>
              </a:rPr>
              <a:t>Closing the Achievement Gap</a:t>
            </a:r>
            <a:endParaRPr lang="en-US" sz="3800" b="1">
              <a:solidFill>
                <a:srgbClr val="71535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969" y="2541723"/>
            <a:ext cx="8618871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tabLst>
                <a:tab pos="2517775" algn="l"/>
                <a:tab pos="4456113" algn="l"/>
                <a:tab pos="6400800" algn="l"/>
              </a:tabLst>
            </a:pPr>
            <a:r>
              <a:rPr lang="en-US" sz="2000" b="1" smtClean="0">
                <a:latin typeface="Calibri" pitchFamily="34" charset="0"/>
              </a:rPr>
              <a:t>	</a:t>
            </a:r>
            <a:r>
              <a:rPr lang="en-US" sz="2000" b="1" smtClean="0">
                <a:latin typeface="Calibri" pitchFamily="34" charset="0"/>
              </a:rPr>
              <a:t>Black </a:t>
            </a:r>
            <a:r>
              <a:rPr lang="en-US" sz="2000" b="1" smtClean="0">
                <a:latin typeface="Calibri" pitchFamily="34" charset="0"/>
              </a:rPr>
              <a:t>	</a:t>
            </a:r>
            <a:r>
              <a:rPr lang="en-US" sz="2000" b="1" smtClean="0">
                <a:latin typeface="Calibri" pitchFamily="34" charset="0"/>
              </a:rPr>
              <a:t>Hispanic </a:t>
            </a:r>
            <a:r>
              <a:rPr lang="en-US" sz="2000" b="1" smtClean="0">
                <a:latin typeface="Calibri" pitchFamily="34" charset="0"/>
              </a:rPr>
              <a:t>	</a:t>
            </a:r>
            <a:r>
              <a:rPr lang="en-US" sz="2000" b="1" smtClean="0">
                <a:latin typeface="Calibri" pitchFamily="34" charset="0"/>
              </a:rPr>
              <a:t>American </a:t>
            </a:r>
            <a:r>
              <a:rPr lang="en-US" sz="2000" b="1" smtClean="0">
                <a:latin typeface="Calibri" pitchFamily="34" charset="0"/>
              </a:rPr>
              <a:t>Indian</a:t>
            </a:r>
          </a:p>
          <a:p>
            <a:pPr>
              <a:spcAft>
                <a:spcPts val="400"/>
              </a:spcAft>
              <a:tabLst>
                <a:tab pos="2517775" algn="l"/>
                <a:tab pos="4456113" algn="l"/>
                <a:tab pos="6400800" algn="l"/>
              </a:tabLst>
            </a:pPr>
            <a:r>
              <a:rPr lang="en-US" sz="2000" smtClean="0">
                <a:latin typeface="Calibri" pitchFamily="34" charset="0"/>
              </a:rPr>
              <a:t>4th Grade Reading </a:t>
            </a:r>
            <a:r>
              <a:rPr lang="en-US" sz="2000" smtClean="0">
                <a:latin typeface="Calibri" pitchFamily="34" charset="0"/>
              </a:rPr>
              <a:t>	</a:t>
            </a:r>
            <a:r>
              <a:rPr lang="en-US" sz="2000" smtClean="0">
                <a:latin typeface="Calibri" pitchFamily="34" charset="0"/>
              </a:rPr>
              <a:t>2022 </a:t>
            </a:r>
            <a:r>
              <a:rPr lang="en-US" sz="2000" smtClean="0">
                <a:latin typeface="Calibri" pitchFamily="34" charset="0"/>
              </a:rPr>
              <a:t>(12 yrs)	2022 (12 yrs) 	2029 (19 yrs)</a:t>
            </a:r>
          </a:p>
          <a:p>
            <a:pPr>
              <a:spcAft>
                <a:spcPts val="400"/>
              </a:spcAft>
              <a:tabLst>
                <a:tab pos="2517775" algn="l"/>
                <a:tab pos="4456113" algn="l"/>
                <a:tab pos="6400800" algn="l"/>
              </a:tabLst>
            </a:pPr>
            <a:r>
              <a:rPr lang="en-US" sz="2000" smtClean="0">
                <a:latin typeface="Calibri" pitchFamily="34" charset="0"/>
              </a:rPr>
              <a:t>4th Grade Math</a:t>
            </a:r>
            <a:r>
              <a:rPr lang="en-US" sz="2000" smtClean="0">
                <a:latin typeface="Calibri" pitchFamily="34" charset="0"/>
              </a:rPr>
              <a:t>	</a:t>
            </a:r>
            <a:r>
              <a:rPr lang="en-US" sz="2000" smtClean="0">
                <a:latin typeface="Calibri" pitchFamily="34" charset="0"/>
              </a:rPr>
              <a:t>2042 </a:t>
            </a:r>
            <a:r>
              <a:rPr lang="en-US" sz="2000" smtClean="0">
                <a:latin typeface="Calibri" pitchFamily="34" charset="0"/>
              </a:rPr>
              <a:t>(32 yrs)	2050 (40 yrs) 	2049 (39 yrs)</a:t>
            </a:r>
          </a:p>
          <a:p>
            <a:pPr>
              <a:spcAft>
                <a:spcPts val="400"/>
              </a:spcAft>
              <a:tabLst>
                <a:tab pos="2517775" algn="l"/>
                <a:tab pos="4456113" algn="l"/>
                <a:tab pos="6400800" algn="l"/>
              </a:tabLst>
            </a:pPr>
            <a:r>
              <a:rPr lang="en-US" sz="2000" smtClean="0">
                <a:latin typeface="Calibri" pitchFamily="34" charset="0"/>
              </a:rPr>
              <a:t>10th Grade Reading 	2017 (7 yrs) 	2017 (7 yrs) 	2018 (8 yrs)</a:t>
            </a:r>
          </a:p>
          <a:p>
            <a:pPr>
              <a:spcAft>
                <a:spcPts val="400"/>
              </a:spcAft>
              <a:tabLst>
                <a:tab pos="2517775" algn="l"/>
                <a:tab pos="4456113" algn="l"/>
                <a:tab pos="6400800" algn="l"/>
              </a:tabLst>
            </a:pPr>
            <a:r>
              <a:rPr lang="en-US" sz="2000" smtClean="0">
                <a:latin typeface="Calibri" pitchFamily="34" charset="0"/>
              </a:rPr>
              <a:t>10th Grade Math </a:t>
            </a:r>
            <a:r>
              <a:rPr lang="en-US" sz="2000" smtClean="0">
                <a:latin typeface="Calibri" pitchFamily="34" charset="0"/>
              </a:rPr>
              <a:t>	</a:t>
            </a:r>
            <a:r>
              <a:rPr lang="en-US" sz="2000" smtClean="0">
                <a:latin typeface="Calibri" pitchFamily="34" charset="0"/>
              </a:rPr>
              <a:t>2064 </a:t>
            </a:r>
            <a:r>
              <a:rPr lang="en-US" sz="2000" smtClean="0">
                <a:latin typeface="Calibri" pitchFamily="34" charset="0"/>
              </a:rPr>
              <a:t>(54 yrs) 	2056 (46 yrs) 	2058 (48 yrs)</a:t>
            </a:r>
          </a:p>
          <a:p>
            <a:endParaRPr lang="en-US" sz="1600" smtClean="0">
              <a:latin typeface="Calibri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86360"/>
            <a:ext cx="8229600" cy="1542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smtClean="0">
                <a:latin typeface="Calibri" pitchFamily="34" charset="0"/>
              </a:rPr>
              <a:t>If nothing changes, it is estimated that Washington will close its opportunity gaps by the following years:</a:t>
            </a:r>
            <a:endParaRPr lang="en-US" sz="2900"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8969" y="5594888"/>
            <a:ext cx="23892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smtClean="0">
                <a:latin typeface="Calibri" pitchFamily="34" charset="0"/>
              </a:rPr>
              <a:t>Source: OSPI research</a:t>
            </a:r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B2700E">
              <a:alpha val="45098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1535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Changing Demographics in Washington State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71535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44000" cy="5334000"/>
          </a:xfrm>
          <a:prstGeom prst="rect">
            <a:avLst/>
          </a:prstGeom>
          <a:solidFill>
            <a:srgbClr val="B2700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804896"/>
            <a:ext cx="9144000" cy="45719"/>
          </a:xfrm>
          <a:prstGeom prst="rect">
            <a:avLst/>
          </a:prstGeom>
          <a:solidFill>
            <a:srgbClr val="715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B2700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00" smtClean="0">
              <a:solidFill>
                <a:srgbClr val="AA7455"/>
              </a:solidFill>
              <a:hlinkClick r:id="rId3"/>
            </a:endParaRPr>
          </a:p>
        </p:txBody>
      </p:sp>
      <p:pic>
        <p:nvPicPr>
          <p:cNvPr id="9" name="Picture 8" descr="Final logo-2C-18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6324600"/>
            <a:ext cx="1125440" cy="425636"/>
          </a:xfrm>
          <a:prstGeom prst="rect">
            <a:avLst/>
          </a:prstGeom>
        </p:spPr>
      </p:pic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01479" y="1215273"/>
            <a:ext cx="192179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1500" b="1">
                <a:latin typeface="Calibri" pitchFamily="34" charset="0"/>
              </a:rPr>
              <a:t>This table is part of OSPI’s </a:t>
            </a:r>
            <a:r>
              <a:rPr lang="en-US" sz="1500">
                <a:latin typeface="Calibri" pitchFamily="34" charset="0"/>
              </a:rPr>
              <a:t>Achievement Gap Oversight and Accountability Committee report from January 2010</a:t>
            </a:r>
            <a:r>
              <a:rPr lang="en-US" sz="1500" smtClean="0">
                <a:latin typeface="Calibri" pitchFamily="34" charset="0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en-US" sz="1500" b="1" smtClean="0">
                <a:latin typeface="Calibri" pitchFamily="34" charset="0"/>
              </a:rPr>
              <a:t>The </a:t>
            </a:r>
            <a:r>
              <a:rPr lang="en-US" sz="1500" b="1">
                <a:latin typeface="Calibri" pitchFamily="34" charset="0"/>
              </a:rPr>
              <a:t>white student population in Washington’s public education system has declined, while the population of students of color has increased by 38%.</a:t>
            </a:r>
            <a:endParaRPr lang="en-US" sz="150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36891" y="1278610"/>
          <a:ext cx="6602310" cy="431504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19144"/>
                <a:gridCol w="1443816"/>
                <a:gridCol w="1451057"/>
                <a:gridCol w="1088293"/>
              </a:tblGrid>
              <a:tr h="378564">
                <a:tc>
                  <a:txBody>
                    <a:bodyPr/>
                    <a:lstStyle/>
                    <a:p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1998-99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2009-10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Growth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</a:tr>
              <a:tr h="378564">
                <a:tc>
                  <a:txBody>
                    <a:bodyPr/>
                    <a:lstStyle/>
                    <a:p>
                      <a:r>
                        <a:rPr kumimoji="0" lang="en-US" sz="1900" kern="1200" dirty="0" smtClean="0"/>
                        <a:t>All Students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900" kern="1200" dirty="0" smtClean="0"/>
                        <a:t>999,616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900" kern="1200" dirty="0" smtClean="0"/>
                        <a:t>1,040,750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4.1%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</a:tr>
              <a:tr h="378564">
                <a:tc>
                  <a:txBody>
                    <a:bodyPr/>
                    <a:lstStyle/>
                    <a:p>
                      <a:r>
                        <a:rPr kumimoji="0" lang="en-US" sz="1900" kern="1200" dirty="0" smtClean="0"/>
                        <a:t>White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900" kern="1200" dirty="0" smtClean="0"/>
                        <a:t>759,708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900" kern="1200" dirty="0" smtClean="0"/>
                        <a:t>672,350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-11.5%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</a:tr>
              <a:tr h="378564">
                <a:tc>
                  <a:txBody>
                    <a:bodyPr/>
                    <a:lstStyle/>
                    <a:p>
                      <a:r>
                        <a:rPr kumimoji="0" lang="en-US" sz="1900" kern="1200" dirty="0" smtClean="0"/>
                        <a:t>Latino</a:t>
                      </a:r>
                      <a:endParaRPr kumimoji="0" lang="en-US" sz="1900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900" kern="1200" dirty="0" smtClean="0"/>
                        <a:t>90,965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900" kern="1200" dirty="0" smtClean="0"/>
                        <a:t>158,612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900" kern="1200" dirty="0" smtClean="0"/>
                        <a:t>74.4%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</a:tr>
              <a:tr h="742744">
                <a:tc>
                  <a:txBody>
                    <a:bodyPr/>
                    <a:lstStyle/>
                    <a:p>
                      <a:r>
                        <a:rPr kumimoji="0" lang="en-US" sz="1900" kern="1200" dirty="0" smtClean="0"/>
                        <a:t>Asian Amer./Pac. Islander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900" kern="1200" dirty="0" smtClean="0"/>
                        <a:t>70,973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89,231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25.7%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</a:tr>
              <a:tr h="795376">
                <a:tc>
                  <a:txBody>
                    <a:bodyPr/>
                    <a:lstStyle/>
                    <a:p>
                      <a:r>
                        <a:rPr kumimoji="0" lang="en-US" sz="1900" kern="1200" dirty="0" smtClean="0"/>
                        <a:t>African American</a:t>
                      </a:r>
                      <a:endParaRPr kumimoji="0" lang="en-US" sz="1900" kern="1200" dirty="0" smtClean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50,980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56,790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11.4%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</a:tr>
              <a:tr h="742744">
                <a:tc>
                  <a:txBody>
                    <a:bodyPr/>
                    <a:lstStyle/>
                    <a:p>
                      <a:r>
                        <a:rPr kumimoji="0" lang="en-US" sz="1900" kern="1200" dirty="0" smtClean="0"/>
                        <a:t>Amer. Ind./Alaska Native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27,989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27,363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-2.2%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</a:tr>
              <a:tr h="519921">
                <a:tc>
                  <a:txBody>
                    <a:bodyPr/>
                    <a:lstStyle/>
                    <a:p>
                      <a:r>
                        <a:rPr kumimoji="0" lang="en-US" sz="1900" kern="1200" dirty="0" smtClean="0"/>
                        <a:t>Bilingual/ELL</a:t>
                      </a:r>
                      <a:endParaRPr kumimoji="0" lang="en-US" sz="1900" b="1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50,980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83,260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 smtClean="0"/>
                        <a:t>63.3%</a:t>
                      </a:r>
                      <a:endParaRPr lang="en-US" sz="1900" dirty="0">
                        <a:latin typeface="Calibri"/>
                      </a:endParaRPr>
                    </a:p>
                  </a:txBody>
                  <a:tcPr marL="87064" marR="87064" marT="43531" marB="43531"/>
                </a:tc>
              </a:tr>
            </a:tbl>
          </a:graphicData>
        </a:graphic>
      </p:graphicFrame>
      <p:sp>
        <p:nvSpPr>
          <p:cNvPr id="14386" name="TextBox 5"/>
          <p:cNvSpPr txBox="1">
            <a:spLocks noChangeArrowheads="1"/>
          </p:cNvSpPr>
          <p:nvPr/>
        </p:nvSpPr>
        <p:spPr bwMode="auto">
          <a:xfrm>
            <a:off x="309966" y="5726113"/>
            <a:ext cx="8529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>
                <a:latin typeface="Calibri" pitchFamily="34" charset="0"/>
              </a:rPr>
              <a:t>http://www.k12.wa.us/Cisl/pubdocs/AgapLegReport2010.pdf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161</Words>
  <Application>Microsoft Office PowerPoint</Application>
  <PresentationFormat>On-screen Show (4:3)</PresentationFormat>
  <Paragraphs>56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Closing the Achievement Gap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JD Sweet</dc:creator>
  <cp:lastModifiedBy> </cp:lastModifiedBy>
  <cp:revision>23</cp:revision>
  <dcterms:created xsi:type="dcterms:W3CDTF">2010-08-11T17:10:22Z</dcterms:created>
  <dcterms:modified xsi:type="dcterms:W3CDTF">2011-08-19T21:24:38Z</dcterms:modified>
</cp:coreProperties>
</file>