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62" r:id="rId2"/>
    <p:sldId id="263" r:id="rId3"/>
    <p:sldId id="259" r:id="rId4"/>
    <p:sldId id="260" r:id="rId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7" d="100"/>
          <a:sy n="67" d="100"/>
        </p:scale>
        <p:origin x="165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B0FDF5-AF50-4CD1-B956-13370AB7DB35}" type="datetimeFigureOut">
              <a:rPr lang="en-US" smtClean="0"/>
              <a:pPr/>
              <a:t>7/18/2023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453E0B-86D1-40BE-9417-BCC074E609C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453E0B-86D1-40BE-9417-BCC074E609C9}"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453E0B-86D1-40BE-9417-BCC074E609C9}"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453E0B-86D1-40BE-9417-BCC074E609C9}"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453E0B-86D1-40BE-9417-BCC074E609C9}"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89DE420-9D9F-4C99-9A63-D32BB10D425D}" type="datetimeFigureOut">
              <a:rPr lang="en-US"/>
              <a:pPr>
                <a:defRPr/>
              </a:pPr>
              <a:t>7/18/2023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EDFB3F3-83F4-43A7-A841-412993288EA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B3D8E0E-4E36-4106-AB41-1B7E9A8E0212}" type="datetimeFigureOut">
              <a:rPr lang="en-US"/>
              <a:pPr>
                <a:defRPr/>
              </a:pPr>
              <a:t>7/18/2023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ECACF8-DDFE-473B-A860-558E2292248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70EAD1F-1ED5-45B6-8732-BD5121FE24B3}" type="datetimeFigureOut">
              <a:rPr lang="en-US"/>
              <a:pPr>
                <a:defRPr/>
              </a:pPr>
              <a:t>7/18/2023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704EFA-E7CE-4212-B6DE-1420AE77A60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C67D000-26CF-4D63-A7E7-1909FF607429}" type="datetimeFigureOut">
              <a:rPr lang="en-US"/>
              <a:pPr>
                <a:defRPr/>
              </a:pPr>
              <a:t>7/18/2023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F986829-6075-4FB2-89A5-7980FF9B3AA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75FF6C7-F8D6-4916-8E46-4924BF1EBEB6}" type="datetimeFigureOut">
              <a:rPr lang="en-US"/>
              <a:pPr>
                <a:defRPr/>
              </a:pPr>
              <a:t>7/18/2023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7A901B-C459-4D3D-ADFC-B44F850FFFE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D7A6319-5C42-489E-A1BA-E27B60F25128}" type="datetimeFigureOut">
              <a:rPr lang="en-US"/>
              <a:pPr>
                <a:defRPr/>
              </a:pPr>
              <a:t>7/18/2023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A2DC8AC-826A-411C-A129-D13B0B12A6D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5D42FEF-96A7-4067-B223-FAB9BA9CCD86}" type="datetimeFigureOut">
              <a:rPr lang="en-US"/>
              <a:pPr>
                <a:defRPr/>
              </a:pPr>
              <a:t>7/18/2023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60A5815-FD0E-4008-9E98-1B63FBAD3F7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AA9A996-3764-4A89-B02B-DFCE60BD5D96}" type="datetimeFigureOut">
              <a:rPr lang="en-US"/>
              <a:pPr>
                <a:defRPr/>
              </a:pPr>
              <a:t>7/18/2023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06A1AD6-2451-499A-84B8-DC64C8BE66B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B057454-84E2-4E7C-8C93-0C3011DEA3AD}" type="datetimeFigureOut">
              <a:rPr lang="en-US"/>
              <a:pPr>
                <a:defRPr/>
              </a:pPr>
              <a:t>7/18/2023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EBC1B7A-EB45-4E1A-ACA4-7E4B40C57FE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DFCD6C-28A9-415C-BAF2-6062A9E2C9C1}" type="datetimeFigureOut">
              <a:rPr lang="en-US"/>
              <a:pPr>
                <a:defRPr/>
              </a:pPr>
              <a:t>7/18/2023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AB7D64A-A685-4B72-A68F-B68C5858A6E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C1A8445-747B-4150-8295-2896BE34E0B5}" type="datetimeFigureOut">
              <a:rPr lang="en-US"/>
              <a:pPr>
                <a:defRPr/>
              </a:pPr>
              <a:t>7/18/2023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4AF191A-7EDF-4500-9BED-0745242FB47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7D998752-001C-443E-9B15-DA7AE6B41155}" type="datetimeFigureOut">
              <a:rPr lang="en-US"/>
              <a:pPr>
                <a:defRPr/>
              </a:pPr>
              <a:t>7/18/2023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763D4AB6-C49C-4B4A-A611-AAC4A82CE89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5" name="Rectangle 4"/>
          <p:cNvSpPr/>
          <p:nvPr/>
        </p:nvSpPr>
        <p:spPr>
          <a:xfrm>
            <a:off x="0" y="0"/>
            <a:ext cx="9144000" cy="838200"/>
          </a:xfrm>
          <a:prstGeom prst="rect">
            <a:avLst/>
          </a:prstGeom>
          <a:solidFill>
            <a:srgbClr val="B2700E">
              <a:alpha val="4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7" name="Title 1"/>
          <p:cNvSpPr txBox="1">
            <a:spLocks/>
          </p:cNvSpPr>
          <p:nvPr/>
        </p:nvSpPr>
        <p:spPr bwMode="auto">
          <a:xfrm>
            <a:off x="356463" y="1447800"/>
            <a:ext cx="4448014" cy="203156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n-US" sz="4400" b="1">
                <a:solidFill>
                  <a:srgbClr val="71535C"/>
                </a:solidFill>
                <a:latin typeface="Calibri" pitchFamily="34" charset="0"/>
              </a:rPr>
              <a:t>Defining Cultural Competence</a:t>
            </a:r>
          </a:p>
        </p:txBody>
      </p:sp>
      <p:sp>
        <p:nvSpPr>
          <p:cNvPr id="8" name="Subtitle 2"/>
          <p:cNvSpPr txBox="1">
            <a:spLocks/>
          </p:cNvSpPr>
          <p:nvPr/>
        </p:nvSpPr>
        <p:spPr bwMode="auto">
          <a:xfrm>
            <a:off x="1286362" y="3810001"/>
            <a:ext cx="2588217" cy="5450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marR="0" lvl="0" indent="-342900" algn="ctr" defTabSz="457200" rtl="0" eaLnBrk="1" fontAlgn="base" latinLnBrk="0" hangingPunct="1">
              <a:lnSpc>
                <a:spcPct val="100000"/>
              </a:lnSpc>
              <a:spcBef>
                <a:spcPct val="20000"/>
              </a:spcBef>
              <a:spcAft>
                <a:spcPct val="0"/>
              </a:spcAft>
              <a:buClrTx/>
              <a:buSzTx/>
              <a:tabLst/>
              <a:defRPr/>
            </a:pPr>
            <a:r>
              <a:rPr kumimoji="0" lang="en-US" b="0" i="0" u="none" strike="noStrike" kern="1200" cap="none" spc="0" normalizeH="0" baseline="0" noProof="0">
                <a:ln>
                  <a:noFill/>
                </a:ln>
                <a:solidFill>
                  <a:srgbClr val="71535C"/>
                </a:solidFill>
                <a:effectLst/>
                <a:uLnTx/>
                <a:uFillTx/>
                <a:latin typeface="+mn-lt"/>
                <a:ea typeface="+mn-ea"/>
                <a:cs typeface="+mn-cs"/>
              </a:rPr>
              <a:t>Culturally Responsive</a:t>
            </a:r>
          </a:p>
        </p:txBody>
      </p:sp>
      <p:sp>
        <p:nvSpPr>
          <p:cNvPr id="9" name="Rectangle 8"/>
          <p:cNvSpPr/>
          <p:nvPr/>
        </p:nvSpPr>
        <p:spPr>
          <a:xfrm>
            <a:off x="0" y="6248400"/>
            <a:ext cx="9144000" cy="609600"/>
          </a:xfrm>
          <a:prstGeom prst="rect">
            <a:avLst/>
          </a:prstGeom>
          <a:solidFill>
            <a:srgbClr val="B2700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a:solidFill>
                <a:srgbClr val="AA7455"/>
              </a:solidFill>
              <a:hlinkClick r:id="rId3"/>
            </a:endParaRPr>
          </a:p>
        </p:txBody>
      </p:sp>
      <p:pic>
        <p:nvPicPr>
          <p:cNvPr id="10" name="Picture 9" descr="Final logo-2C-188.png"/>
          <p:cNvPicPr>
            <a:picLocks noChangeAspect="1"/>
          </p:cNvPicPr>
          <p:nvPr/>
        </p:nvPicPr>
        <p:blipFill>
          <a:blip r:embed="rId4" cstate="print"/>
          <a:stretch>
            <a:fillRect/>
          </a:stretch>
        </p:blipFill>
        <p:spPr>
          <a:xfrm>
            <a:off x="1820674" y="154067"/>
            <a:ext cx="1519592" cy="574702"/>
          </a:xfrm>
          <a:prstGeom prst="rect">
            <a:avLst/>
          </a:prstGeom>
        </p:spPr>
      </p:pic>
      <p:pic>
        <p:nvPicPr>
          <p:cNvPr id="11" name="Picture 10" descr="rgb grousemont found logo.jpg"/>
          <p:cNvPicPr>
            <a:picLocks noChangeAspect="1"/>
          </p:cNvPicPr>
          <p:nvPr/>
        </p:nvPicPr>
        <p:blipFill>
          <a:blip r:embed="rId5" cstate="print"/>
          <a:stretch>
            <a:fillRect/>
          </a:stretch>
        </p:blipFill>
        <p:spPr>
          <a:xfrm>
            <a:off x="2074814" y="6324600"/>
            <a:ext cx="1011312" cy="458618"/>
          </a:xfrm>
          <a:prstGeom prst="rect">
            <a:avLst/>
          </a:prstGeom>
        </p:spPr>
      </p:pic>
      <p:sp>
        <p:nvSpPr>
          <p:cNvPr id="12" name="Subtitle 2"/>
          <p:cNvSpPr txBox="1">
            <a:spLocks/>
          </p:cNvSpPr>
          <p:nvPr/>
        </p:nvSpPr>
        <p:spPr>
          <a:xfrm>
            <a:off x="3209439" y="6400800"/>
            <a:ext cx="3733800" cy="3048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100" b="0" i="0" u="none" strike="noStrike" kern="1200" cap="none" spc="0" normalizeH="0" baseline="0" noProof="0">
                <a:ln>
                  <a:noFill/>
                </a:ln>
                <a:solidFill>
                  <a:srgbClr val="71535C"/>
                </a:solidFill>
                <a:effectLst/>
                <a:uLnTx/>
                <a:uFillTx/>
                <a:latin typeface="+mn-lt"/>
                <a:ea typeface="+mn-ea"/>
                <a:cs typeface="+mn-cs"/>
              </a:rPr>
              <a:t>These materials funded by the Grousemont</a:t>
            </a:r>
            <a:r>
              <a:rPr kumimoji="0" lang="en-US" sz="1100" b="0" i="0" u="none" strike="noStrike" kern="1200" cap="none" spc="0" normalizeH="0" noProof="0">
                <a:ln>
                  <a:noFill/>
                </a:ln>
                <a:solidFill>
                  <a:srgbClr val="71535C"/>
                </a:solidFill>
                <a:effectLst/>
                <a:uLnTx/>
                <a:uFillTx/>
                <a:latin typeface="+mn-lt"/>
                <a:ea typeface="+mn-ea"/>
                <a:cs typeface="+mn-cs"/>
              </a:rPr>
              <a:t> Foundation.</a:t>
            </a:r>
            <a:endParaRPr kumimoji="0" lang="en-US" sz="1100" b="0" i="0" u="none" strike="noStrike" kern="1200" cap="none" spc="0" normalizeH="0" baseline="0" noProof="0">
              <a:ln>
                <a:noFill/>
              </a:ln>
              <a:solidFill>
                <a:srgbClr val="71535C"/>
              </a:solidFill>
              <a:effectLst/>
              <a:uLnTx/>
              <a:uFillTx/>
              <a:latin typeface="+mn-lt"/>
              <a:ea typeface="+mn-ea"/>
              <a:cs typeface="+mn-cs"/>
            </a:endParaRPr>
          </a:p>
        </p:txBody>
      </p:sp>
      <p:sp>
        <p:nvSpPr>
          <p:cNvPr id="13" name="Subtitle 2"/>
          <p:cNvSpPr txBox="1">
            <a:spLocks/>
          </p:cNvSpPr>
          <p:nvPr/>
        </p:nvSpPr>
        <p:spPr>
          <a:xfrm>
            <a:off x="3271431" y="533400"/>
            <a:ext cx="5791200" cy="457200"/>
          </a:xfrm>
          <a:prstGeom prst="rect">
            <a:avLst/>
          </a:prstGeom>
        </p:spPr>
        <p:txBody>
          <a:bodyPr vert="horz" lIns="91440" tIns="45720" rIns="91440" bIns="45720" rtlCol="0">
            <a:noAutofit/>
          </a:bodyPr>
          <a:lstStyle/>
          <a:p>
            <a:pPr>
              <a:spcBef>
                <a:spcPts val="600"/>
              </a:spcBef>
            </a:pPr>
            <a:r>
              <a:rPr lang="en-US" sz="1100">
                <a:solidFill>
                  <a:srgbClr val="71535C"/>
                </a:solidFill>
                <a:latin typeface="+mj-lt"/>
              </a:rPr>
              <a:t>CENTER FOR STRENGTHENING THE TEACHING PROFESSION • 253-752-2082 • www.cstp-wa.org </a:t>
            </a:r>
            <a:endParaRPr lang="en-US" sz="1100">
              <a:solidFill>
                <a:srgbClr val="71535C"/>
              </a:solidFill>
              <a:latin typeface="+mj-lt"/>
              <a:hlinkClick r:id="rId3"/>
            </a:endParaRPr>
          </a:p>
        </p:txBody>
      </p:sp>
      <p:pic>
        <p:nvPicPr>
          <p:cNvPr id="14" name="Picture 13" descr="adj sm cr rgb 76754190.png"/>
          <p:cNvPicPr>
            <a:picLocks noChangeAspect="1"/>
          </p:cNvPicPr>
          <p:nvPr/>
        </p:nvPicPr>
        <p:blipFill>
          <a:blip r:embed="rId6"/>
          <a:stretch>
            <a:fillRect/>
          </a:stretch>
        </p:blipFill>
        <p:spPr>
          <a:xfrm>
            <a:off x="4401520" y="952118"/>
            <a:ext cx="4762092" cy="522008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0" y="0"/>
            <a:ext cx="9144000" cy="838200"/>
          </a:xfrm>
          <a:prstGeom prst="rect">
            <a:avLst/>
          </a:prstGeom>
          <a:solidFill>
            <a:srgbClr val="B2700E">
              <a:alpha val="45098"/>
            </a:srgbClr>
          </a:solid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a:ln>
                  <a:noFill/>
                </a:ln>
                <a:solidFill>
                  <a:srgbClr val="71535C"/>
                </a:solidFill>
                <a:effectLst/>
                <a:uLnTx/>
                <a:uFillTx/>
                <a:latin typeface="+mj-lt"/>
                <a:ea typeface="+mj-ea"/>
                <a:cs typeface="+mj-cs"/>
              </a:rPr>
              <a:t>Defining Cultural Comptence</a:t>
            </a:r>
          </a:p>
        </p:txBody>
      </p:sp>
      <p:sp>
        <p:nvSpPr>
          <p:cNvPr id="4" name="Rectangle 3"/>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5" name="Rectangle 4"/>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6" name="Rectangle 5"/>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a:solidFill>
                <a:srgbClr val="AA7455"/>
              </a:solidFill>
              <a:hlinkClick r:id="rId3"/>
            </a:endParaRPr>
          </a:p>
        </p:txBody>
      </p:sp>
      <p:pic>
        <p:nvPicPr>
          <p:cNvPr id="7" name="Picture 6"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20" name="TextBox 4"/>
          <p:cNvSpPr txBox="1">
            <a:spLocks noChangeArrowheads="1"/>
          </p:cNvSpPr>
          <p:nvPr/>
        </p:nvSpPr>
        <p:spPr bwMode="auto">
          <a:xfrm>
            <a:off x="457200" y="1092630"/>
            <a:ext cx="8229600" cy="4247317"/>
          </a:xfrm>
          <a:prstGeom prst="rect">
            <a:avLst/>
          </a:prstGeom>
          <a:noFill/>
          <a:ln w="9525">
            <a:noFill/>
            <a:miter lim="800000"/>
            <a:headEnd/>
            <a:tailEnd/>
          </a:ln>
        </p:spPr>
        <p:txBody>
          <a:bodyPr wrap="square">
            <a:spAutoFit/>
          </a:bodyPr>
          <a:lstStyle/>
          <a:p>
            <a:pPr>
              <a:lnSpc>
                <a:spcPts val="2800"/>
              </a:lnSpc>
              <a:spcAft>
                <a:spcPts val="800"/>
              </a:spcAft>
            </a:pPr>
            <a:r>
              <a:rPr lang="en-US" sz="2200" b="1">
                <a:latin typeface="Calibri" pitchFamily="34" charset="0"/>
              </a:rPr>
              <a:t>Cultural Competence</a:t>
            </a:r>
            <a:r>
              <a:rPr lang="en-US" sz="2200">
                <a:latin typeface="Calibri" pitchFamily="34" charset="0"/>
              </a:rPr>
              <a:t> is a professional and organizational development model designed to promote reflective, inclusive and culturally relevant practices by school professionals and school systems. The Office of Equity and Civil Rights define Cultural Competence in two ways: </a:t>
            </a:r>
            <a:endParaRPr lang="en-US" sz="2200" b="1">
              <a:latin typeface="Calibri" pitchFamily="34" charset="0"/>
            </a:endParaRPr>
          </a:p>
          <a:p>
            <a:pPr>
              <a:lnSpc>
                <a:spcPts val="2800"/>
              </a:lnSpc>
              <a:spcAft>
                <a:spcPts val="800"/>
              </a:spcAft>
            </a:pPr>
            <a:r>
              <a:rPr lang="en-US" sz="2200" b="1">
                <a:latin typeface="Calibri" pitchFamily="34" charset="0"/>
              </a:rPr>
              <a:t>For individual paraprofessionals, professional staff and volunteers:</a:t>
            </a:r>
            <a:r>
              <a:rPr lang="en-US" sz="2200">
                <a:latin typeface="Calibri" pitchFamily="34" charset="0"/>
              </a:rPr>
              <a:t> A set of attitudes, respect, awareness, knowledge and skills that enable effective work in cross-racial, cross-cultural and diverse contexts. </a:t>
            </a:r>
            <a:endParaRPr lang="en-US" sz="2200" b="1">
              <a:latin typeface="Calibri" pitchFamily="34" charset="0"/>
            </a:endParaRPr>
          </a:p>
          <a:p>
            <a:pPr>
              <a:lnSpc>
                <a:spcPts val="2800"/>
              </a:lnSpc>
              <a:spcAft>
                <a:spcPts val="800"/>
              </a:spcAft>
            </a:pPr>
            <a:r>
              <a:rPr lang="en-US" sz="2200" b="1">
                <a:latin typeface="Calibri" pitchFamily="34" charset="0"/>
              </a:rPr>
              <a:t>For Organizations/Systems</a:t>
            </a:r>
            <a:r>
              <a:rPr lang="en-US" sz="2200">
                <a:latin typeface="Calibri" pitchFamily="34" charset="0"/>
              </a:rPr>
              <a:t>: A set of practices, skills, attitudes, policies and structures that operate together at the program, building and organizational level to enable fair and effective work in multicultural, multiracial, and diverse contexts. </a:t>
            </a:r>
          </a:p>
        </p:txBody>
      </p:sp>
      <p:sp>
        <p:nvSpPr>
          <p:cNvPr id="21" name="TextBox 5"/>
          <p:cNvSpPr txBox="1">
            <a:spLocks noChangeArrowheads="1"/>
          </p:cNvSpPr>
          <p:nvPr/>
        </p:nvSpPr>
        <p:spPr bwMode="auto">
          <a:xfrm>
            <a:off x="581186" y="5579390"/>
            <a:ext cx="7880889" cy="307975"/>
          </a:xfrm>
          <a:prstGeom prst="rect">
            <a:avLst/>
          </a:prstGeom>
          <a:noFill/>
          <a:ln w="9525">
            <a:noFill/>
            <a:miter lim="800000"/>
            <a:headEnd/>
            <a:tailEnd/>
          </a:ln>
        </p:spPr>
        <p:txBody>
          <a:bodyPr wrap="square">
            <a:spAutoFit/>
          </a:bodyPr>
          <a:lstStyle/>
          <a:p>
            <a:r>
              <a:rPr lang="en-US" sz="1400" i="1">
                <a:latin typeface="Calibri" pitchFamily="34" charset="0"/>
              </a:rPr>
              <a:t>http://www.k12.wa.us/Equity/CulturalCompetence/default.aspx</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0" y="0"/>
            <a:ext cx="9144000" cy="838200"/>
          </a:xfrm>
          <a:prstGeom prst="rect">
            <a:avLst/>
          </a:prstGeom>
          <a:solidFill>
            <a:srgbClr val="B2700E">
              <a:alpha val="45098"/>
            </a:srgbClr>
          </a:solid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a:ln>
                  <a:noFill/>
                </a:ln>
                <a:solidFill>
                  <a:srgbClr val="71535C"/>
                </a:solidFill>
                <a:effectLst/>
                <a:uLnTx/>
                <a:uFillTx/>
                <a:latin typeface="+mj-lt"/>
                <a:ea typeface="+mj-ea"/>
                <a:cs typeface="+mj-cs"/>
              </a:rPr>
              <a:t>Cultural Competence is:</a:t>
            </a:r>
          </a:p>
        </p:txBody>
      </p:sp>
      <p:sp>
        <p:nvSpPr>
          <p:cNvPr id="7" name="Rectangle 6"/>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8" name="Rectangle 7"/>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9" name="Rectangle 8"/>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a:solidFill>
                <a:srgbClr val="AA7455"/>
              </a:solidFill>
              <a:hlinkClick r:id="rId3"/>
            </a:endParaRPr>
          </a:p>
        </p:txBody>
      </p:sp>
      <p:pic>
        <p:nvPicPr>
          <p:cNvPr id="10" name="Picture 9"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11" name="TextBox 4"/>
          <p:cNvSpPr txBox="1">
            <a:spLocks noChangeArrowheads="1"/>
          </p:cNvSpPr>
          <p:nvPr/>
        </p:nvSpPr>
        <p:spPr bwMode="auto">
          <a:xfrm>
            <a:off x="457200" y="1239864"/>
            <a:ext cx="8229600" cy="3795334"/>
          </a:xfrm>
          <a:prstGeom prst="rect">
            <a:avLst/>
          </a:prstGeom>
          <a:noFill/>
          <a:ln w="9525">
            <a:noFill/>
            <a:miter lim="800000"/>
            <a:headEnd/>
            <a:tailEnd/>
          </a:ln>
        </p:spPr>
        <p:txBody>
          <a:bodyPr wrap="square">
            <a:spAutoFit/>
          </a:bodyPr>
          <a:lstStyle/>
          <a:p>
            <a:pPr marL="293688" indent="-293688" fontAlgn="auto">
              <a:lnSpc>
                <a:spcPts val="2880"/>
              </a:lnSpc>
              <a:spcBef>
                <a:spcPts val="0"/>
              </a:spcBef>
              <a:spcAft>
                <a:spcPts val="600"/>
              </a:spcAft>
              <a:buFont typeface="Arial" pitchFamily="34" charset="0"/>
              <a:buChar char="•"/>
              <a:defRPr/>
            </a:pPr>
            <a:r>
              <a:rPr lang="en-US" sz="2200"/>
              <a:t>Knowing the community where the school is located </a:t>
            </a:r>
          </a:p>
          <a:p>
            <a:pPr marL="293688" indent="-293688" fontAlgn="auto">
              <a:lnSpc>
                <a:spcPts val="2880"/>
              </a:lnSpc>
              <a:spcBef>
                <a:spcPts val="0"/>
              </a:spcBef>
              <a:spcAft>
                <a:spcPts val="600"/>
              </a:spcAft>
              <a:buFont typeface="Arial" pitchFamily="34" charset="0"/>
              <a:buChar char="•"/>
              <a:defRPr/>
            </a:pPr>
            <a:r>
              <a:rPr lang="en-US" sz="2200"/>
              <a:t>Understanding all people have a unique world view </a:t>
            </a:r>
          </a:p>
          <a:p>
            <a:pPr marL="293688" indent="-293688" fontAlgn="auto">
              <a:lnSpc>
                <a:spcPts val="2880"/>
              </a:lnSpc>
              <a:spcBef>
                <a:spcPts val="0"/>
              </a:spcBef>
              <a:spcAft>
                <a:spcPts val="600"/>
              </a:spcAft>
              <a:buFont typeface="Arial" pitchFamily="34" charset="0"/>
              <a:buChar char="•"/>
              <a:defRPr/>
            </a:pPr>
            <a:r>
              <a:rPr lang="en-US" sz="2200"/>
              <a:t>Using curriculum that is respectful of and relevant to the cultures represented in its student body </a:t>
            </a:r>
          </a:p>
          <a:p>
            <a:pPr marL="293688" indent="-293688" fontAlgn="auto">
              <a:lnSpc>
                <a:spcPts val="2880"/>
              </a:lnSpc>
              <a:spcBef>
                <a:spcPts val="0"/>
              </a:spcBef>
              <a:spcAft>
                <a:spcPts val="600"/>
              </a:spcAft>
              <a:buFont typeface="Arial" pitchFamily="34" charset="0"/>
              <a:buChar char="•"/>
              <a:defRPr/>
            </a:pPr>
            <a:r>
              <a:rPr lang="en-US" sz="2200"/>
              <a:t>Being alert to the ways that culture affects who we are </a:t>
            </a:r>
          </a:p>
          <a:p>
            <a:pPr marL="293688" indent="-293688" fontAlgn="auto">
              <a:lnSpc>
                <a:spcPts val="2880"/>
              </a:lnSpc>
              <a:spcBef>
                <a:spcPts val="0"/>
              </a:spcBef>
              <a:spcAft>
                <a:spcPts val="600"/>
              </a:spcAft>
              <a:buFont typeface="Arial" pitchFamily="34" charset="0"/>
              <a:buChar char="•"/>
              <a:defRPr/>
            </a:pPr>
            <a:r>
              <a:rPr lang="en-US" sz="2200" b="1"/>
              <a:t>Placing the locus of responsibility on the professional and the institution </a:t>
            </a:r>
          </a:p>
          <a:p>
            <a:pPr marL="293688" indent="-293688" fontAlgn="auto">
              <a:lnSpc>
                <a:spcPts val="2880"/>
              </a:lnSpc>
              <a:spcBef>
                <a:spcPts val="0"/>
              </a:spcBef>
              <a:spcAft>
                <a:spcPts val="600"/>
              </a:spcAft>
              <a:buFont typeface="Arial" pitchFamily="34" charset="0"/>
              <a:buChar char="•"/>
              <a:defRPr/>
            </a:pPr>
            <a:r>
              <a:rPr lang="en-US" sz="2200" b="1"/>
              <a:t>Examining systems, structures, policies and practices for their impact on all students and families </a:t>
            </a:r>
            <a:endParaRPr lang="en-US" sz="2200" b="1" dirty="0"/>
          </a:p>
        </p:txBody>
      </p:sp>
      <p:sp>
        <p:nvSpPr>
          <p:cNvPr id="12" name="TextBox 5"/>
          <p:cNvSpPr txBox="1">
            <a:spLocks noChangeArrowheads="1"/>
          </p:cNvSpPr>
          <p:nvPr/>
        </p:nvSpPr>
        <p:spPr bwMode="auto">
          <a:xfrm>
            <a:off x="712923" y="5579390"/>
            <a:ext cx="5617360" cy="523220"/>
          </a:xfrm>
          <a:prstGeom prst="rect">
            <a:avLst/>
          </a:prstGeom>
          <a:noFill/>
          <a:ln w="9525">
            <a:noFill/>
            <a:miter lim="800000"/>
            <a:headEnd/>
            <a:tailEnd/>
          </a:ln>
        </p:spPr>
        <p:txBody>
          <a:bodyPr wrap="square">
            <a:spAutoFit/>
          </a:bodyPr>
          <a:lstStyle/>
          <a:p>
            <a:r>
              <a:rPr lang="en-US" sz="1400" i="1">
                <a:latin typeface="Calibri" pitchFamily="34" charset="0"/>
              </a:rPr>
              <a:t>http://http://www.k12.wa.us/CISL/K-12/CulturalCompetence.aspx#cc</a:t>
            </a:r>
          </a:p>
          <a:p>
            <a:endParaRPr lang="en-US" sz="1400">
              <a:latin typeface="Calibri"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0" y="0"/>
            <a:ext cx="9144000" cy="838200"/>
          </a:xfrm>
          <a:prstGeom prst="rect">
            <a:avLst/>
          </a:prstGeom>
          <a:solidFill>
            <a:srgbClr val="B2700E">
              <a:alpha val="45098"/>
            </a:srgbClr>
          </a:solid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a:ln>
                  <a:noFill/>
                </a:ln>
                <a:solidFill>
                  <a:srgbClr val="71535C"/>
                </a:solidFill>
                <a:effectLst/>
                <a:uLnTx/>
                <a:uFillTx/>
                <a:latin typeface="+mj-lt"/>
                <a:ea typeface="+mj-ea"/>
                <a:cs typeface="+mj-cs"/>
              </a:rPr>
              <a:t>Cultural Competence is not:</a:t>
            </a:r>
          </a:p>
        </p:txBody>
      </p:sp>
      <p:sp>
        <p:nvSpPr>
          <p:cNvPr id="6" name="Rectangle 5"/>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7" name="Rectangle 6"/>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8" name="Rectangle 7"/>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a:solidFill>
                <a:srgbClr val="AA7455"/>
              </a:solidFill>
              <a:hlinkClick r:id="rId3"/>
            </a:endParaRPr>
          </a:p>
        </p:txBody>
      </p:sp>
      <p:pic>
        <p:nvPicPr>
          <p:cNvPr id="9" name="Picture 8"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10" name="TextBox 4"/>
          <p:cNvSpPr txBox="1">
            <a:spLocks noChangeArrowheads="1"/>
          </p:cNvSpPr>
          <p:nvPr/>
        </p:nvSpPr>
        <p:spPr bwMode="auto">
          <a:xfrm>
            <a:off x="457200" y="1092632"/>
            <a:ext cx="8229600" cy="4555158"/>
          </a:xfrm>
          <a:prstGeom prst="rect">
            <a:avLst/>
          </a:prstGeom>
          <a:noFill/>
          <a:ln w="9525">
            <a:noFill/>
            <a:miter lim="800000"/>
            <a:headEnd/>
            <a:tailEnd/>
          </a:ln>
        </p:spPr>
        <p:txBody>
          <a:bodyPr wrap="square">
            <a:spAutoFit/>
          </a:bodyPr>
          <a:lstStyle/>
          <a:p>
            <a:pPr marL="293688" indent="-293688" fontAlgn="auto">
              <a:lnSpc>
                <a:spcPts val="2800"/>
              </a:lnSpc>
              <a:spcBef>
                <a:spcPts val="0"/>
              </a:spcBef>
              <a:spcAft>
                <a:spcPts val="600"/>
              </a:spcAft>
              <a:buFont typeface="Arial" pitchFamily="34" charset="0"/>
              <a:buChar char="•"/>
              <a:defRPr/>
            </a:pPr>
            <a:r>
              <a:rPr lang="en-US" sz="2200"/>
              <a:t>Good intentions </a:t>
            </a:r>
          </a:p>
          <a:p>
            <a:pPr marL="293688" indent="-293688" fontAlgn="auto">
              <a:lnSpc>
                <a:spcPts val="2800"/>
              </a:lnSpc>
              <a:spcBef>
                <a:spcPts val="0"/>
              </a:spcBef>
              <a:spcAft>
                <a:spcPts val="600"/>
              </a:spcAft>
              <a:buFont typeface="Arial" pitchFamily="34" charset="0"/>
              <a:buChar char="•"/>
              <a:defRPr/>
            </a:pPr>
            <a:r>
              <a:rPr lang="en-US" sz="2200"/>
              <a:t>Cultural celebrations at designated times of the year, in designated ways </a:t>
            </a:r>
          </a:p>
          <a:p>
            <a:pPr marL="293688" indent="-293688" fontAlgn="auto">
              <a:lnSpc>
                <a:spcPts val="2800"/>
              </a:lnSpc>
              <a:spcBef>
                <a:spcPts val="0"/>
              </a:spcBef>
              <a:spcAft>
                <a:spcPts val="600"/>
              </a:spcAft>
              <a:buFont typeface="Arial" pitchFamily="34" charset="0"/>
              <a:buChar char="•"/>
              <a:defRPr/>
            </a:pPr>
            <a:r>
              <a:rPr lang="en-US" sz="2200"/>
              <a:t>Kumbaya diversity </a:t>
            </a:r>
          </a:p>
          <a:p>
            <a:pPr marL="293688" indent="-293688" fontAlgn="auto">
              <a:lnSpc>
                <a:spcPts val="2800"/>
              </a:lnSpc>
              <a:spcBef>
                <a:spcPts val="0"/>
              </a:spcBef>
              <a:spcAft>
                <a:spcPts val="600"/>
              </a:spcAft>
              <a:buFont typeface="Arial" pitchFamily="34" charset="0"/>
              <a:buChar char="•"/>
              <a:defRPr/>
            </a:pPr>
            <a:r>
              <a:rPr lang="en-US" sz="2200"/>
              <a:t>A list of stereotypes about what people from a particular cultural group do </a:t>
            </a:r>
          </a:p>
          <a:p>
            <a:pPr marL="293688" indent="-293688" fontAlgn="auto">
              <a:lnSpc>
                <a:spcPts val="2800"/>
              </a:lnSpc>
              <a:spcBef>
                <a:spcPts val="0"/>
              </a:spcBef>
              <a:spcAft>
                <a:spcPts val="600"/>
              </a:spcAft>
              <a:buFont typeface="Arial" pitchFamily="34" charset="0"/>
              <a:buChar char="•"/>
              <a:defRPr/>
            </a:pPr>
            <a:r>
              <a:rPr lang="en-US" sz="2200"/>
              <a:t>Assumptions that all students from one culture operate in similar ways and have had similar experiences </a:t>
            </a:r>
          </a:p>
          <a:p>
            <a:pPr marL="293688" indent="-293688" fontAlgn="auto">
              <a:lnSpc>
                <a:spcPts val="2800"/>
              </a:lnSpc>
              <a:spcBef>
                <a:spcPts val="0"/>
              </a:spcBef>
              <a:spcAft>
                <a:spcPts val="600"/>
              </a:spcAft>
              <a:buFont typeface="Arial" pitchFamily="34" charset="0"/>
              <a:buChar char="•"/>
              <a:defRPr/>
            </a:pPr>
            <a:r>
              <a:rPr lang="en-US" sz="2200"/>
              <a:t>The responsibility of children, their parents or the community </a:t>
            </a:r>
          </a:p>
          <a:p>
            <a:pPr marL="293688" indent="-293688" fontAlgn="auto">
              <a:lnSpc>
                <a:spcPts val="2800"/>
              </a:lnSpc>
              <a:spcBef>
                <a:spcPts val="0"/>
              </a:spcBef>
              <a:spcAft>
                <a:spcPts val="600"/>
              </a:spcAft>
              <a:buFont typeface="Arial" pitchFamily="34" charset="0"/>
              <a:buChar char="•"/>
              <a:defRPr/>
            </a:pPr>
            <a:r>
              <a:rPr lang="en-US" sz="2200"/>
              <a:t>Color-blindness (treating everybody the same)</a:t>
            </a:r>
          </a:p>
          <a:p>
            <a:pPr marL="293688" indent="-293688" fontAlgn="auto">
              <a:lnSpc>
                <a:spcPts val="2800"/>
              </a:lnSpc>
              <a:spcBef>
                <a:spcPts val="0"/>
              </a:spcBef>
              <a:spcAft>
                <a:spcPts val="600"/>
              </a:spcAft>
              <a:buFont typeface="Arial" pitchFamily="34" charset="0"/>
              <a:buChar char="•"/>
              <a:defRPr/>
            </a:pPr>
            <a:r>
              <a:rPr lang="en-US" sz="2200"/>
              <a:t>Simple tolerance </a:t>
            </a:r>
            <a:endParaRPr lang="en-US" sz="2200" dirty="0"/>
          </a:p>
        </p:txBody>
      </p:sp>
      <p:sp>
        <p:nvSpPr>
          <p:cNvPr id="11" name="TextBox 5"/>
          <p:cNvSpPr txBox="1">
            <a:spLocks noChangeArrowheads="1"/>
          </p:cNvSpPr>
          <p:nvPr/>
        </p:nvSpPr>
        <p:spPr bwMode="auto">
          <a:xfrm>
            <a:off x="759417" y="5742123"/>
            <a:ext cx="5617360" cy="307777"/>
          </a:xfrm>
          <a:prstGeom prst="rect">
            <a:avLst/>
          </a:prstGeom>
          <a:noFill/>
          <a:ln w="9525">
            <a:noFill/>
            <a:miter lim="800000"/>
            <a:headEnd/>
            <a:tailEnd/>
          </a:ln>
        </p:spPr>
        <p:txBody>
          <a:bodyPr wrap="square">
            <a:spAutoFit/>
          </a:bodyPr>
          <a:lstStyle/>
          <a:p>
            <a:r>
              <a:rPr lang="en-US" sz="1400" i="1">
                <a:latin typeface="Calibri" pitchFamily="34" charset="0"/>
              </a:rPr>
              <a:t>www.k12.wa.us/CISL/K-12/CulturalCompetence.aspx#cc</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356</Words>
  <Application>Microsoft Office PowerPoint</Application>
  <PresentationFormat>On-screen Show (4:3)</PresentationFormat>
  <Paragraphs>39</Paragraphs>
  <Slides>4</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CSTP – Cultural Competence Resource Slides</dc:title>
  <dc:creator>JD Sweet</dc:creator>
  <cp:lastModifiedBy>Aumell, Aidan Jeffery</cp:lastModifiedBy>
  <cp:revision>11</cp:revision>
  <dcterms:created xsi:type="dcterms:W3CDTF">2010-08-10T22:41:46Z</dcterms:created>
  <dcterms:modified xsi:type="dcterms:W3CDTF">2023-07-18T23:12:15Z</dcterms:modified>
</cp:coreProperties>
</file>