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62" r:id="rId2"/>
    <p:sldId id="263" r:id="rId3"/>
    <p:sldId id="259" r:id="rId4"/>
    <p:sldId id="260"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9" r:id="rId35"/>
    <p:sldId id="300" r:id="rId36"/>
    <p:sldId id="293" r:id="rId37"/>
    <p:sldId id="294" r:id="rId38"/>
    <p:sldId id="295" r:id="rId39"/>
    <p:sldId id="296" r:id="rId40"/>
    <p:sldId id="297" r:id="rId41"/>
    <p:sldId id="298" r:id="rId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53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1" d="100"/>
          <a:sy n="121" d="100"/>
        </p:scale>
        <p:origin x="-9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k12\shares\Agency%20Data\Communications\AgapLegReport2010\Graduationrate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bar"/>
        <c:grouping val="stacked"/>
        <c:ser>
          <c:idx val="0"/>
          <c:order val="0"/>
          <c:tx>
            <c:strRef>
              <c:f>Sheet1!$B$1</c:f>
              <c:strCache>
                <c:ptCount val="1"/>
                <c:pt idx="0">
                  <c:v>On-time Graduation Rate</c:v>
                </c:pt>
              </c:strCache>
            </c:strRef>
          </c:tx>
          <c:spPr>
            <a:solidFill>
              <a:srgbClr val="6B89BC"/>
            </a:solidFill>
          </c:spPr>
          <c:cat>
            <c:strRef>
              <c:f>Sheet1!$A$2:$A$10</c:f>
              <c:strCache>
                <c:ptCount val="9"/>
                <c:pt idx="0">
                  <c:v>Asian</c:v>
                </c:pt>
                <c:pt idx="1">
                  <c:v>Asian/Pacific Islander</c:v>
                </c:pt>
                <c:pt idx="2">
                  <c:v>White</c:v>
                </c:pt>
                <c:pt idx="3">
                  <c:v>All Students</c:v>
                </c:pt>
                <c:pt idx="4">
                  <c:v>Latino</c:v>
                </c:pt>
                <c:pt idx="5">
                  <c:v>Black</c:v>
                </c:pt>
                <c:pt idx="6">
                  <c:v>Pacific Islander</c:v>
                </c:pt>
                <c:pt idx="7">
                  <c:v>Other</c:v>
                </c:pt>
                <c:pt idx="8">
                  <c:v>American Indian</c:v>
                </c:pt>
              </c:strCache>
            </c:strRef>
          </c:cat>
          <c:val>
            <c:numRef>
              <c:f>Sheet1!$B$2:$B$10</c:f>
              <c:numCache>
                <c:formatCode>0%</c:formatCode>
                <c:ptCount val="9"/>
                <c:pt idx="0">
                  <c:v>0.81</c:v>
                </c:pt>
                <c:pt idx="1">
                  <c:v>0.79</c:v>
                </c:pt>
                <c:pt idx="2">
                  <c:v>0.76000000000000434</c:v>
                </c:pt>
                <c:pt idx="3">
                  <c:v>0.73000000000000065</c:v>
                </c:pt>
                <c:pt idx="4">
                  <c:v>0.61000000000000065</c:v>
                </c:pt>
                <c:pt idx="5">
                  <c:v>0.60000000000000064</c:v>
                </c:pt>
                <c:pt idx="6">
                  <c:v>0.59000000000000052</c:v>
                </c:pt>
                <c:pt idx="7">
                  <c:v>0.56000000000000005</c:v>
                </c:pt>
                <c:pt idx="8">
                  <c:v>0.48000000000000032</c:v>
                </c:pt>
              </c:numCache>
            </c:numRef>
          </c:val>
        </c:ser>
        <c:ser>
          <c:idx val="1"/>
          <c:order val="1"/>
          <c:tx>
            <c:strRef>
              <c:f>Sheet1!$C$1</c:f>
              <c:strCache>
                <c:ptCount val="1"/>
                <c:pt idx="0">
                  <c:v>Extended Graduation Rate</c:v>
                </c:pt>
              </c:strCache>
            </c:strRef>
          </c:tx>
          <c:spPr>
            <a:solidFill>
              <a:schemeClr val="tx1"/>
            </a:solidFill>
          </c:spPr>
          <c:cat>
            <c:strRef>
              <c:f>Sheet1!$A$2:$A$10</c:f>
              <c:strCache>
                <c:ptCount val="9"/>
                <c:pt idx="0">
                  <c:v>Asian</c:v>
                </c:pt>
                <c:pt idx="1">
                  <c:v>Asian/Pacific Islander</c:v>
                </c:pt>
                <c:pt idx="2">
                  <c:v>White</c:v>
                </c:pt>
                <c:pt idx="3">
                  <c:v>All Students</c:v>
                </c:pt>
                <c:pt idx="4">
                  <c:v>Latino</c:v>
                </c:pt>
                <c:pt idx="5">
                  <c:v>Black</c:v>
                </c:pt>
                <c:pt idx="6">
                  <c:v>Pacific Islander</c:v>
                </c:pt>
                <c:pt idx="7">
                  <c:v>Other</c:v>
                </c:pt>
                <c:pt idx="8">
                  <c:v>American Indian</c:v>
                </c:pt>
              </c:strCache>
            </c:strRef>
          </c:cat>
          <c:val>
            <c:numRef>
              <c:f>Sheet1!$C$2:$C$10</c:f>
              <c:numCache>
                <c:formatCode>0%</c:formatCode>
                <c:ptCount val="9"/>
                <c:pt idx="0">
                  <c:v>5.0000000000000031E-2</c:v>
                </c:pt>
                <c:pt idx="1">
                  <c:v>6.0000000000000123E-2</c:v>
                </c:pt>
                <c:pt idx="2">
                  <c:v>3.0000000000000096E-2</c:v>
                </c:pt>
                <c:pt idx="3">
                  <c:v>4.0000000000000112E-2</c:v>
                </c:pt>
                <c:pt idx="4">
                  <c:v>8.0000000000000224E-2</c:v>
                </c:pt>
                <c:pt idx="5">
                  <c:v>8.0000000000000224E-2</c:v>
                </c:pt>
                <c:pt idx="6">
                  <c:v>6.0000000000000164E-2</c:v>
                </c:pt>
                <c:pt idx="7">
                  <c:v>5.0000000000000031E-2</c:v>
                </c:pt>
                <c:pt idx="8">
                  <c:v>7.0000000000000132E-2</c:v>
                </c:pt>
              </c:numCache>
            </c:numRef>
          </c:val>
        </c:ser>
        <c:gapWidth val="75"/>
        <c:overlap val="100"/>
        <c:axId val="93567232"/>
        <c:axId val="94082944"/>
      </c:barChart>
      <c:catAx>
        <c:axId val="93567232"/>
        <c:scaling>
          <c:orientation val="minMax"/>
        </c:scaling>
        <c:axPos val="l"/>
        <c:numFmt formatCode="General" sourceLinked="1"/>
        <c:majorTickMark val="none"/>
        <c:tickLblPos val="nextTo"/>
        <c:txPr>
          <a:bodyPr/>
          <a:lstStyle/>
          <a:p>
            <a:pPr>
              <a:defRPr sz="2000"/>
            </a:pPr>
            <a:endParaRPr lang="en-US"/>
          </a:p>
        </c:txPr>
        <c:crossAx val="94082944"/>
        <c:crosses val="autoZero"/>
        <c:auto val="1"/>
        <c:lblAlgn val="ctr"/>
        <c:lblOffset val="100"/>
      </c:catAx>
      <c:valAx>
        <c:axId val="94082944"/>
        <c:scaling>
          <c:orientation val="minMax"/>
        </c:scaling>
        <c:axPos val="b"/>
        <c:majorGridlines/>
        <c:numFmt formatCode="0%" sourceLinked="1"/>
        <c:majorTickMark val="none"/>
        <c:tickLblPos val="nextTo"/>
        <c:spPr>
          <a:ln w="9525">
            <a:noFill/>
          </a:ln>
        </c:spPr>
        <c:txPr>
          <a:bodyPr/>
          <a:lstStyle/>
          <a:p>
            <a:pPr>
              <a:defRPr sz="1400"/>
            </a:pPr>
            <a:endParaRPr lang="en-US"/>
          </a:p>
        </c:txPr>
        <c:crossAx val="93567232"/>
        <c:crosses val="autoZero"/>
        <c:crossBetween val="between"/>
      </c:valAx>
    </c:plotArea>
    <c:legend>
      <c:legendPos val="b"/>
      <c:layout>
        <c:manualLayout>
          <c:xMode val="edge"/>
          <c:yMode val="edge"/>
          <c:x val="0.27302362204724606"/>
          <c:y val="0.90832000807591351"/>
          <c:w val="0.69284153543307925"/>
          <c:h val="7.1167171411265898E-2"/>
        </c:manualLayout>
      </c:layout>
      <c:txPr>
        <a:bodyPr/>
        <a:lstStyle/>
        <a:p>
          <a:pPr>
            <a:defRPr sz="1800"/>
          </a:pPr>
          <a:endParaRPr lang="en-US"/>
        </a:p>
      </c:txPr>
    </c:legend>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B0FDF5-AF50-4CD1-B956-13370AB7DB35}" type="datetimeFigureOut">
              <a:rPr lang="en-US" smtClean="0"/>
              <a:pPr/>
              <a:t>8/23/2011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53E0B-86D1-40BE-9417-BCC074E609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9DE420-9D9F-4C99-9A63-D32BB10D425D}" type="datetimeFigureOut">
              <a:rPr lang="en-US"/>
              <a:pPr>
                <a:defRPr/>
              </a:pPr>
              <a:t>8/23/2011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DFB3F3-83F4-43A7-A841-412993288E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3D8E0E-4E36-4106-AB41-1B7E9A8E0212}" type="datetimeFigureOut">
              <a:rPr lang="en-US"/>
              <a:pPr>
                <a:defRPr/>
              </a:pPr>
              <a:t>8/23/2011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ECACF8-DDFE-473B-A860-558E229224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0EAD1F-1ED5-45B6-8732-BD5121FE24B3}" type="datetimeFigureOut">
              <a:rPr lang="en-US"/>
              <a:pPr>
                <a:defRPr/>
              </a:pPr>
              <a:t>8/23/2011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04EFA-E7CE-4212-B6DE-1420AE77A6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67D000-26CF-4D63-A7E7-1909FF607429}" type="datetimeFigureOut">
              <a:rPr lang="en-US"/>
              <a:pPr>
                <a:defRPr/>
              </a:pPr>
              <a:t>8/23/2011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986829-6075-4FB2-89A5-7980FF9B3A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5FF6C7-F8D6-4916-8E46-4924BF1EBEB6}" type="datetimeFigureOut">
              <a:rPr lang="en-US"/>
              <a:pPr>
                <a:defRPr/>
              </a:pPr>
              <a:t>8/23/2011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7A901B-C459-4D3D-ADFC-B44F850FFF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7A6319-5C42-489E-A1BA-E27B60F25128}" type="datetimeFigureOut">
              <a:rPr lang="en-US"/>
              <a:pPr>
                <a:defRPr/>
              </a:pPr>
              <a:t>8/23/2011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2DC8AC-826A-411C-A129-D13B0B12A6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5D42FEF-96A7-4067-B223-FAB9BA9CCD86}" type="datetimeFigureOut">
              <a:rPr lang="en-US"/>
              <a:pPr>
                <a:defRPr/>
              </a:pPr>
              <a:t>8/23/2011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0A5815-FD0E-4008-9E98-1B63FBAD3F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A9A996-3764-4A89-B02B-DFCE60BD5D96}" type="datetimeFigureOut">
              <a:rPr lang="en-US"/>
              <a:pPr>
                <a:defRPr/>
              </a:pPr>
              <a:t>8/23/2011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6A1AD6-2451-499A-84B8-DC64C8BE66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057454-84E2-4E7C-8C93-0C3011DEA3AD}" type="datetimeFigureOut">
              <a:rPr lang="en-US"/>
              <a:pPr>
                <a:defRPr/>
              </a:pPr>
              <a:t>8/23/2011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BC1B7A-EB45-4E1A-ACA4-7E4B40C57F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DFCD6C-28A9-415C-BAF2-6062A9E2C9C1}" type="datetimeFigureOut">
              <a:rPr lang="en-US"/>
              <a:pPr>
                <a:defRPr/>
              </a:pPr>
              <a:t>8/23/2011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B7D64A-A685-4B72-A68F-B68C5858A6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1A8445-747B-4150-8295-2896BE34E0B5}" type="datetimeFigureOut">
              <a:rPr lang="en-US"/>
              <a:pPr>
                <a:defRPr/>
              </a:pPr>
              <a:t>8/23/2011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AF191A-7EDF-4500-9BED-0745242FB4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D998752-001C-443E-9B15-DA7AE6B41155}" type="datetimeFigureOut">
              <a:rPr lang="en-US"/>
              <a:pPr>
                <a:defRPr/>
              </a:pPr>
              <a:t>8/23/2011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63D4AB6-C49C-4B4A-A611-AAC4A82CE8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mediathatmattersfest.org/watch/6/" TargetMode="Externa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pbs.org/race/005_MeMyRaceAndI/005_00-home.htm" TargetMode="Externa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hyperlink" Target="http://www.teachingtolerance.org/" TargetMode="External"/><Relationship Id="rId3" Type="http://schemas.openxmlformats.org/officeDocument/2006/relationships/hyperlink" Target="-WA.ORG" TargetMode="External"/><Relationship Id="rId7" Type="http://schemas.openxmlformats.org/officeDocument/2006/relationships/hyperlink" Target="http://www.edtrust.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governor.wa.gov/oeo/" TargetMode="External"/><Relationship Id="rId5" Type="http://schemas.openxmlformats.org/officeDocument/2006/relationships/hyperlink" Target="http://www.yourlearningcenter.org/" TargetMode="External"/><Relationship Id="rId4" Type="http://schemas.openxmlformats.org/officeDocument/2006/relationships/image" Target="../media/image1.png"/><Relationship Id="rId9" Type="http://schemas.openxmlformats.org/officeDocument/2006/relationships/hyperlink" Target="http://www.montgomeryschools.md.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mailto:cisl@k12.wa.us" TargetMode="External"/><Relationship Id="rId5" Type="http://schemas.openxmlformats.org/officeDocument/2006/relationships/hyperlink" Target="http://www.yourlearningcenter.org/" TargetMode="Externa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mailto:maria.flores@k12.wa.us" TargetMode="External"/><Relationship Id="rId5" Type="http://schemas.openxmlformats.org/officeDocument/2006/relationships/hyperlink" Target="mailto:erin.jones@k12.wa.us"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Title 1"/>
          <p:cNvSpPr txBox="1">
            <a:spLocks/>
          </p:cNvSpPr>
          <p:nvPr/>
        </p:nvSpPr>
        <p:spPr bwMode="auto">
          <a:xfrm>
            <a:off x="356463" y="1447800"/>
            <a:ext cx="4448014" cy="20315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auto">
              <a:spcAft>
                <a:spcPts val="0"/>
              </a:spcAft>
              <a:defRPr/>
            </a:pPr>
            <a:r>
              <a:rPr lang="en-US" sz="4400" b="1" smtClean="0">
                <a:solidFill>
                  <a:srgbClr val="71535C"/>
                </a:solidFill>
                <a:latin typeface="+mn-lt"/>
              </a:rPr>
              <a:t>Cultural Competence: </a:t>
            </a:r>
            <a:r>
              <a:rPr lang="en-US" sz="4400" b="1" smtClean="0">
                <a:solidFill>
                  <a:srgbClr val="71535C"/>
                </a:solidFill>
                <a:latin typeface="+mn-lt"/>
              </a:rPr>
              <a:t>Relationship </a:t>
            </a:r>
            <a:r>
              <a:rPr lang="en-US" sz="4400" b="1" smtClean="0">
                <a:solidFill>
                  <a:srgbClr val="71535C"/>
                </a:solidFill>
                <a:latin typeface="+mn-lt"/>
              </a:rPr>
              <a:t/>
            </a:r>
            <a:br>
              <a:rPr lang="en-US" sz="4400" b="1" smtClean="0">
                <a:solidFill>
                  <a:srgbClr val="71535C"/>
                </a:solidFill>
                <a:latin typeface="+mn-lt"/>
              </a:rPr>
            </a:br>
            <a:r>
              <a:rPr lang="en-US" sz="4400" b="1" smtClean="0">
                <a:solidFill>
                  <a:srgbClr val="71535C"/>
                </a:solidFill>
                <a:latin typeface="+mn-lt"/>
              </a:rPr>
              <a:t>over </a:t>
            </a:r>
            <a:r>
              <a:rPr lang="en-US" sz="4400" b="1" smtClean="0">
                <a:solidFill>
                  <a:srgbClr val="71535C"/>
                </a:solidFill>
                <a:latin typeface="+mn-lt"/>
              </a:rPr>
              <a:t>management</a:t>
            </a:r>
            <a:endParaRPr lang="en-US" sz="4400" b="1" dirty="0" smtClean="0">
              <a:solidFill>
                <a:srgbClr val="71535C"/>
              </a:solidFill>
              <a:latin typeface="+mn-lt"/>
            </a:endParaRPr>
          </a:p>
        </p:txBody>
      </p:sp>
      <p:sp>
        <p:nvSpPr>
          <p:cNvPr id="8" name="Subtitle 2"/>
          <p:cNvSpPr txBox="1">
            <a:spLocks/>
          </p:cNvSpPr>
          <p:nvPr/>
        </p:nvSpPr>
        <p:spPr bwMode="auto">
          <a:xfrm>
            <a:off x="1286362" y="5335910"/>
            <a:ext cx="2588217" cy="545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457200" rtl="0" eaLnBrk="1" fontAlgn="base" latinLnBrk="0" hangingPunct="1">
              <a:lnSpc>
                <a:spcPct val="100000"/>
              </a:lnSpc>
              <a:spcBef>
                <a:spcPct val="20000"/>
              </a:spcBef>
              <a:spcAft>
                <a:spcPct val="0"/>
              </a:spcAft>
              <a:buClrTx/>
              <a:buSzTx/>
              <a:tabLst/>
              <a:defRPr/>
            </a:pPr>
            <a:r>
              <a:rPr kumimoji="0" lang="en-US" b="0" i="0" u="none" strike="noStrike" kern="1200" cap="none" spc="0" normalizeH="0" baseline="0" noProof="0" smtClean="0">
                <a:ln>
                  <a:noFill/>
                </a:ln>
                <a:solidFill>
                  <a:srgbClr val="71535C"/>
                </a:solidFill>
                <a:effectLst/>
                <a:uLnTx/>
                <a:uFillTx/>
                <a:latin typeface="+mn-lt"/>
                <a:ea typeface="+mn-ea"/>
                <a:cs typeface="+mn-cs"/>
              </a:rPr>
              <a:t>Culturally Responsive</a:t>
            </a:r>
            <a:endParaRPr kumimoji="0" lang="en-US" b="0" i="0" u="none" strike="noStrike" kern="1200" cap="none" spc="0" normalizeH="0" baseline="0" noProof="0">
              <a:ln>
                <a:noFill/>
              </a:ln>
              <a:solidFill>
                <a:srgbClr val="71535C"/>
              </a:solidFill>
              <a:effectLst/>
              <a:uLnTx/>
              <a:uFillTx/>
              <a:latin typeface="+mn-lt"/>
              <a:ea typeface="+mn-ea"/>
              <a:cs typeface="+mn-cs"/>
            </a:endParaRPr>
          </a:p>
        </p:txBody>
      </p:sp>
      <p:sp>
        <p:nvSpPr>
          <p:cNvPr id="9" name="Rectangle 8"/>
          <p:cNvSpPr/>
          <p:nvPr/>
        </p:nvSpPr>
        <p:spPr>
          <a:xfrm>
            <a:off x="0" y="6248400"/>
            <a:ext cx="9144000" cy="609600"/>
          </a:xfrm>
          <a:prstGeom prst="rect">
            <a:avLst/>
          </a:prstGeom>
          <a:solidFill>
            <a:srgbClr val="B2700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0" name="Picture 9" descr="Final logo-2C-188.png"/>
          <p:cNvPicPr>
            <a:picLocks noChangeAspect="1"/>
          </p:cNvPicPr>
          <p:nvPr/>
        </p:nvPicPr>
        <p:blipFill>
          <a:blip r:embed="rId4" cstate="print"/>
          <a:stretch>
            <a:fillRect/>
          </a:stretch>
        </p:blipFill>
        <p:spPr>
          <a:xfrm>
            <a:off x="1820674" y="154067"/>
            <a:ext cx="1519592" cy="574702"/>
          </a:xfrm>
          <a:prstGeom prst="rect">
            <a:avLst/>
          </a:prstGeom>
        </p:spPr>
      </p:pic>
      <p:pic>
        <p:nvPicPr>
          <p:cNvPr id="11" name="Picture 10" descr="rgb grousemont found logo.jpg"/>
          <p:cNvPicPr>
            <a:picLocks noChangeAspect="1"/>
          </p:cNvPicPr>
          <p:nvPr/>
        </p:nvPicPr>
        <p:blipFill>
          <a:blip r:embed="rId5" cstate="print"/>
          <a:stretch>
            <a:fillRect/>
          </a:stretch>
        </p:blipFill>
        <p:spPr>
          <a:xfrm>
            <a:off x="2074814" y="6324600"/>
            <a:ext cx="1011312" cy="458618"/>
          </a:xfrm>
          <a:prstGeom prst="rect">
            <a:avLst/>
          </a:prstGeom>
        </p:spPr>
      </p:pic>
      <p:sp>
        <p:nvSpPr>
          <p:cNvPr id="12" name="Subtitle 2"/>
          <p:cNvSpPr txBox="1">
            <a:spLocks/>
          </p:cNvSpPr>
          <p:nvPr/>
        </p:nvSpPr>
        <p:spPr>
          <a:xfrm>
            <a:off x="3209439" y="6400800"/>
            <a:ext cx="3733800" cy="304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smtClean="0">
                <a:ln>
                  <a:noFill/>
                </a:ln>
                <a:solidFill>
                  <a:srgbClr val="71535C"/>
                </a:solidFill>
                <a:effectLst/>
                <a:uLnTx/>
                <a:uFillTx/>
                <a:latin typeface="+mn-lt"/>
                <a:ea typeface="+mn-ea"/>
                <a:cs typeface="+mn-cs"/>
              </a:rPr>
              <a:t>These materials funded by the Grousemont</a:t>
            </a:r>
            <a:r>
              <a:rPr kumimoji="0" lang="en-US" sz="1100" b="0" i="0" u="none" strike="noStrike" kern="1200" cap="none" spc="0" normalizeH="0" noProof="0" smtClean="0">
                <a:ln>
                  <a:noFill/>
                </a:ln>
                <a:solidFill>
                  <a:srgbClr val="71535C"/>
                </a:solidFill>
                <a:effectLst/>
                <a:uLnTx/>
                <a:uFillTx/>
                <a:latin typeface="+mn-lt"/>
                <a:ea typeface="+mn-ea"/>
                <a:cs typeface="+mn-cs"/>
              </a:rPr>
              <a:t> Foundation.</a:t>
            </a:r>
            <a:endParaRPr kumimoji="0" lang="en-US" sz="1100" b="0" i="0" u="none" strike="noStrike" kern="1200" cap="none" spc="0" normalizeH="0" baseline="0" noProof="0">
              <a:ln>
                <a:noFill/>
              </a:ln>
              <a:solidFill>
                <a:srgbClr val="71535C"/>
              </a:solidFill>
              <a:effectLst/>
              <a:uLnTx/>
              <a:uFillTx/>
              <a:latin typeface="+mn-lt"/>
              <a:ea typeface="+mn-ea"/>
              <a:cs typeface="+mn-cs"/>
            </a:endParaRPr>
          </a:p>
        </p:txBody>
      </p:sp>
      <p:sp>
        <p:nvSpPr>
          <p:cNvPr id="13" name="Subtitle 2"/>
          <p:cNvSpPr txBox="1">
            <a:spLocks/>
          </p:cNvSpPr>
          <p:nvPr/>
        </p:nvSpPr>
        <p:spPr>
          <a:xfrm>
            <a:off x="3271431" y="533400"/>
            <a:ext cx="5791200" cy="457200"/>
          </a:xfrm>
          <a:prstGeom prst="rect">
            <a:avLst/>
          </a:prstGeom>
        </p:spPr>
        <p:txBody>
          <a:bodyPr vert="horz" lIns="91440" tIns="45720" rIns="91440" bIns="45720" rtlCol="0">
            <a:noAutofit/>
          </a:bodyPr>
          <a:lstStyle/>
          <a:p>
            <a:pPr>
              <a:spcBef>
                <a:spcPts val="600"/>
              </a:spcBef>
            </a:pPr>
            <a:r>
              <a:rPr lang="en-US" sz="1100" smtClean="0">
                <a:solidFill>
                  <a:srgbClr val="71535C"/>
                </a:solidFill>
                <a:latin typeface="+mj-lt"/>
              </a:rPr>
              <a:t>CENTER FOR STRENGTHENING THE TEACHING PROFESSION • 253-752-2082 • www.cstp-wa.org </a:t>
            </a:r>
            <a:endParaRPr lang="en-US" sz="1100" smtClean="0">
              <a:solidFill>
                <a:srgbClr val="71535C"/>
              </a:solidFill>
              <a:latin typeface="+mj-lt"/>
              <a:hlinkClick r:id="rId3"/>
            </a:endParaRPr>
          </a:p>
        </p:txBody>
      </p:sp>
      <p:pic>
        <p:nvPicPr>
          <p:cNvPr id="14" name="Picture 13" descr="adj sm cr rgb 76754190.png"/>
          <p:cNvPicPr>
            <a:picLocks noChangeAspect="1"/>
          </p:cNvPicPr>
          <p:nvPr/>
        </p:nvPicPr>
        <p:blipFill>
          <a:blip r:embed="rId6"/>
          <a:stretch>
            <a:fillRect/>
          </a:stretch>
        </p:blipFill>
        <p:spPr>
          <a:xfrm>
            <a:off x="4401520" y="952118"/>
            <a:ext cx="4762092" cy="5220082"/>
          </a:xfrm>
          <a:prstGeom prst="rect">
            <a:avLst/>
          </a:prstGeom>
        </p:spPr>
      </p:pic>
      <p:sp>
        <p:nvSpPr>
          <p:cNvPr id="16" name="Subtitle 3"/>
          <p:cNvSpPr txBox="1">
            <a:spLocks/>
          </p:cNvSpPr>
          <p:nvPr/>
        </p:nvSpPr>
        <p:spPr bwMode="auto">
          <a:xfrm>
            <a:off x="533400" y="3941379"/>
            <a:ext cx="4078014" cy="1265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ctr" defTabSz="457200" rtl="0" eaLnBrk="1" fontAlgn="base" latinLnBrk="0" hangingPunct="1">
              <a:lnSpc>
                <a:spcPct val="100000"/>
              </a:lnSpc>
              <a:spcBef>
                <a:spcPts val="0"/>
              </a:spcBef>
              <a:spcAft>
                <a:spcPct val="0"/>
              </a:spcAft>
              <a:buClrTx/>
              <a:buSzTx/>
              <a:tabLst/>
              <a:defRPr/>
            </a:pPr>
            <a:r>
              <a:rPr kumimoji="0" lang="en-US" sz="2400" b="0" i="0" u="none" strike="noStrike" kern="1200" cap="none" spc="0" normalizeH="0" baseline="0" noProof="0" smtClean="0">
                <a:ln>
                  <a:noFill/>
                </a:ln>
                <a:solidFill>
                  <a:srgbClr val="71535C"/>
                </a:solidFill>
                <a:effectLst/>
                <a:uLnTx/>
                <a:uFillTx/>
                <a:latin typeface="+mn-lt"/>
                <a:ea typeface="+mn-ea"/>
                <a:cs typeface="+mn-cs"/>
              </a:rPr>
              <a:t>St. Martin’s University</a:t>
            </a:r>
          </a:p>
          <a:p>
            <a:pPr marR="0" lvl="0" algn="ctr" defTabSz="457200" rtl="0" eaLnBrk="1" fontAlgn="base" latinLnBrk="0" hangingPunct="1">
              <a:lnSpc>
                <a:spcPct val="100000"/>
              </a:lnSpc>
              <a:spcBef>
                <a:spcPts val="0"/>
              </a:spcBef>
              <a:spcAft>
                <a:spcPct val="0"/>
              </a:spcAft>
              <a:buClrTx/>
              <a:buSzTx/>
              <a:tabLst/>
              <a:defRPr/>
            </a:pPr>
            <a:r>
              <a:rPr kumimoji="0" lang="en-US" sz="2400" b="0" i="0" u="none" strike="noStrike" kern="1200" cap="none" spc="0" normalizeH="0" baseline="0" noProof="0" smtClean="0">
                <a:ln>
                  <a:noFill/>
                </a:ln>
                <a:solidFill>
                  <a:srgbClr val="71535C"/>
                </a:solidFill>
                <a:effectLst/>
                <a:uLnTx/>
                <a:uFillTx/>
                <a:latin typeface="+mn-lt"/>
                <a:ea typeface="+mn-ea"/>
                <a:cs typeface="+mn-cs"/>
              </a:rPr>
              <a:t>July 27, 2010</a:t>
            </a:r>
          </a:p>
          <a:p>
            <a:pPr marR="0" lvl="0" algn="ctr" defTabSz="457200" rtl="0" eaLnBrk="1" fontAlgn="base" latinLnBrk="0" hangingPunct="1">
              <a:lnSpc>
                <a:spcPct val="100000"/>
              </a:lnSpc>
              <a:spcBef>
                <a:spcPts val="0"/>
              </a:spcBef>
              <a:spcAft>
                <a:spcPct val="0"/>
              </a:spcAft>
              <a:buClrTx/>
              <a:buSzTx/>
              <a:tabLst/>
              <a:defRPr/>
            </a:pPr>
            <a:r>
              <a:rPr kumimoji="0" lang="en-US" sz="2400" b="0" i="0" u="none" strike="noStrike" kern="1200" cap="none" spc="0" normalizeH="0" baseline="0" noProof="0" smtClean="0">
                <a:ln>
                  <a:noFill/>
                </a:ln>
                <a:solidFill>
                  <a:srgbClr val="71535C"/>
                </a:solidFill>
                <a:effectLst/>
                <a:uLnTx/>
                <a:uFillTx/>
                <a:latin typeface="+mn-lt"/>
                <a:ea typeface="+mn-ea"/>
                <a:cs typeface="+mn-cs"/>
              </a:rPr>
              <a:t>9:00 – 12:00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Cultural Competence is…</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371600"/>
            <a:ext cx="8229600" cy="4953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a:lnSpc>
                <a:spcPts val="2800"/>
              </a:lnSpc>
              <a:spcBef>
                <a:spcPts val="600"/>
              </a:spcBef>
              <a:buFont typeface="Arial" pitchFamily="34" charset="0"/>
              <a:buChar char="•"/>
            </a:pPr>
            <a:r>
              <a:rPr lang="en-US" sz="2400" smtClean="0">
                <a:latin typeface="+mn-lt"/>
              </a:rPr>
              <a:t>Knowing the community where the school is located </a:t>
            </a:r>
          </a:p>
          <a:p>
            <a:pPr marL="347472" indent="-347472">
              <a:lnSpc>
                <a:spcPts val="2800"/>
              </a:lnSpc>
              <a:spcBef>
                <a:spcPts val="600"/>
              </a:spcBef>
              <a:buFont typeface="Arial" pitchFamily="34" charset="0"/>
              <a:buChar char="•"/>
            </a:pPr>
            <a:r>
              <a:rPr lang="en-US" sz="2400" smtClean="0">
                <a:latin typeface="+mn-lt"/>
              </a:rPr>
              <a:t>Understanding all people have a unique world view </a:t>
            </a:r>
          </a:p>
          <a:p>
            <a:pPr marL="347472" indent="-347472">
              <a:lnSpc>
                <a:spcPts val="2800"/>
              </a:lnSpc>
              <a:spcBef>
                <a:spcPts val="600"/>
              </a:spcBef>
              <a:buFont typeface="Arial" pitchFamily="34" charset="0"/>
              <a:buChar char="•"/>
            </a:pPr>
            <a:r>
              <a:rPr lang="en-US" sz="2400" smtClean="0">
                <a:latin typeface="+mn-lt"/>
              </a:rPr>
              <a:t>Using curriculum that is respectful of and relevant to the cultures represented in its student body </a:t>
            </a:r>
          </a:p>
          <a:p>
            <a:pPr marL="347472" indent="-347472">
              <a:lnSpc>
                <a:spcPts val="2800"/>
              </a:lnSpc>
              <a:spcBef>
                <a:spcPts val="600"/>
              </a:spcBef>
              <a:buFont typeface="Arial" pitchFamily="34" charset="0"/>
              <a:buChar char="•"/>
            </a:pPr>
            <a:r>
              <a:rPr lang="en-US" sz="2400" smtClean="0">
                <a:latin typeface="+mn-lt"/>
              </a:rPr>
              <a:t>Being alert to the ways that culture affects who we are </a:t>
            </a:r>
          </a:p>
          <a:p>
            <a:pPr marL="347472" indent="-347472">
              <a:lnSpc>
                <a:spcPts val="2800"/>
              </a:lnSpc>
              <a:spcBef>
                <a:spcPts val="600"/>
              </a:spcBef>
              <a:buFont typeface="Arial" pitchFamily="34" charset="0"/>
              <a:buChar char="•"/>
            </a:pPr>
            <a:r>
              <a:rPr lang="en-US" sz="2400" smtClean="0">
                <a:latin typeface="+mn-lt"/>
              </a:rPr>
              <a:t>Placing the locus of responsibility on the professional and the institution </a:t>
            </a:r>
          </a:p>
          <a:p>
            <a:pPr marL="347472" indent="-347472">
              <a:lnSpc>
                <a:spcPts val="2800"/>
              </a:lnSpc>
              <a:spcBef>
                <a:spcPts val="600"/>
              </a:spcBef>
              <a:buFont typeface="Arial" pitchFamily="34" charset="0"/>
              <a:buChar char="•"/>
            </a:pPr>
            <a:r>
              <a:rPr lang="en-US" sz="2400" smtClean="0">
                <a:latin typeface="+mn-lt"/>
              </a:rPr>
              <a:t>Examining systems, structures, policies and practices for their impact on all students and families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Cultural competence is not…</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371600"/>
            <a:ext cx="8229600" cy="4953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a:lnSpc>
                <a:spcPts val="2800"/>
              </a:lnSpc>
              <a:spcBef>
                <a:spcPts val="600"/>
              </a:spcBef>
              <a:buFont typeface="Arial" pitchFamily="34" charset="0"/>
              <a:buChar char="•"/>
            </a:pPr>
            <a:r>
              <a:rPr lang="en-US" sz="2400" smtClean="0">
                <a:latin typeface="+mn-lt"/>
              </a:rPr>
              <a:t>Good intentions </a:t>
            </a:r>
          </a:p>
          <a:p>
            <a:pPr marL="347472" indent="-347472">
              <a:lnSpc>
                <a:spcPts val="2800"/>
              </a:lnSpc>
              <a:spcBef>
                <a:spcPts val="600"/>
              </a:spcBef>
              <a:buFont typeface="Arial" pitchFamily="34" charset="0"/>
              <a:buChar char="•"/>
            </a:pPr>
            <a:r>
              <a:rPr lang="en-US" sz="2400" smtClean="0">
                <a:latin typeface="+mn-lt"/>
              </a:rPr>
              <a:t>Cultural celebrations at designated times of the year, in designated ways </a:t>
            </a:r>
          </a:p>
          <a:p>
            <a:pPr marL="347472" indent="-347472">
              <a:lnSpc>
                <a:spcPts val="2800"/>
              </a:lnSpc>
              <a:spcBef>
                <a:spcPts val="600"/>
              </a:spcBef>
              <a:buFont typeface="Arial" pitchFamily="34" charset="0"/>
              <a:buChar char="•"/>
            </a:pPr>
            <a:r>
              <a:rPr lang="en-US" sz="2400" smtClean="0">
                <a:latin typeface="+mn-lt"/>
              </a:rPr>
              <a:t>Kumbaya diversity </a:t>
            </a:r>
          </a:p>
          <a:p>
            <a:pPr marL="347472" indent="-347472">
              <a:lnSpc>
                <a:spcPts val="2800"/>
              </a:lnSpc>
              <a:spcBef>
                <a:spcPts val="600"/>
              </a:spcBef>
              <a:buFont typeface="Arial" pitchFamily="34" charset="0"/>
              <a:buChar char="•"/>
            </a:pPr>
            <a:r>
              <a:rPr lang="en-US" sz="2400" smtClean="0">
                <a:latin typeface="+mn-lt"/>
              </a:rPr>
              <a:t>A list of stereotypes about what people from a particular cultural group do </a:t>
            </a:r>
          </a:p>
          <a:p>
            <a:pPr marL="347472" indent="-347472">
              <a:lnSpc>
                <a:spcPts val="2800"/>
              </a:lnSpc>
              <a:spcBef>
                <a:spcPts val="600"/>
              </a:spcBef>
              <a:buFont typeface="Arial" pitchFamily="34" charset="0"/>
              <a:buChar char="•"/>
            </a:pPr>
            <a:r>
              <a:rPr lang="en-US" sz="2400" smtClean="0">
                <a:latin typeface="+mn-lt"/>
              </a:rPr>
              <a:t>Assumptions that all students from one culture operate in similar ways and have had similar experiences </a:t>
            </a:r>
          </a:p>
          <a:p>
            <a:pPr marL="347472" indent="-347472">
              <a:lnSpc>
                <a:spcPts val="2800"/>
              </a:lnSpc>
              <a:spcBef>
                <a:spcPts val="600"/>
              </a:spcBef>
              <a:buFont typeface="Arial" pitchFamily="34" charset="0"/>
              <a:buChar char="•"/>
            </a:pPr>
            <a:r>
              <a:rPr lang="en-US" sz="2400" smtClean="0">
                <a:latin typeface="+mn-lt"/>
              </a:rPr>
              <a:t>The responsibility of children, their parents or the community </a:t>
            </a:r>
          </a:p>
          <a:p>
            <a:pPr marL="347472" indent="-347472">
              <a:lnSpc>
                <a:spcPts val="2800"/>
              </a:lnSpc>
              <a:spcBef>
                <a:spcPts val="600"/>
              </a:spcBef>
              <a:buFont typeface="Arial" pitchFamily="34" charset="0"/>
              <a:buChar char="•"/>
            </a:pPr>
            <a:r>
              <a:rPr lang="en-US" sz="2400" smtClean="0">
                <a:latin typeface="+mn-lt"/>
              </a:rPr>
              <a:t>Color-blindness (treating everybody the same) </a:t>
            </a:r>
          </a:p>
          <a:p>
            <a:pPr marL="347472" indent="-347472">
              <a:lnSpc>
                <a:spcPts val="2800"/>
              </a:lnSpc>
              <a:spcBef>
                <a:spcPts val="600"/>
              </a:spcBef>
              <a:buFont typeface="Arial" pitchFamily="34" charset="0"/>
              <a:buChar char="•"/>
            </a:pPr>
            <a:r>
              <a:rPr lang="en-US" sz="2400" smtClean="0">
                <a:latin typeface="+mn-lt"/>
              </a:rPr>
              <a:t>Simple tolerance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3600" b="1" smtClean="0">
                <a:solidFill>
                  <a:srgbClr val="71535C"/>
                </a:solidFill>
                <a:latin typeface="+mn-lt"/>
              </a:rPr>
              <a:t>What does this mean for me as a teacher?</a:t>
            </a:r>
            <a:endParaRPr kumimoji="0" lang="en-US" sz="36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2" pitchFamily="18" charset="2"/>
              <a:buNone/>
            </a:pPr>
            <a:r>
              <a:rPr lang="en-US" sz="2400" smtClean="0">
                <a:latin typeface="+mn-lt"/>
              </a:rPr>
              <a:t>Developing </a:t>
            </a:r>
            <a:r>
              <a:rPr lang="en-US" sz="2400" smtClean="0">
                <a:latin typeface="+mn-lt"/>
              </a:rPr>
              <a:t>cultural </a:t>
            </a:r>
            <a:r>
              <a:rPr lang="en-US" sz="2400" smtClean="0">
                <a:latin typeface="+mn-lt"/>
              </a:rPr>
              <a:t>competence results in an ability to understand, communicate with, and effectively interact with people (students and families) </a:t>
            </a:r>
            <a:r>
              <a:rPr lang="en-US" sz="2400" smtClean="0">
                <a:latin typeface="+mn-lt"/>
              </a:rPr>
              <a:t>across </a:t>
            </a:r>
            <a:r>
              <a:rPr lang="en-US" sz="2400" smtClean="0">
                <a:latin typeface="+mn-lt"/>
              </a:rPr>
              <a:t>cultures.</a:t>
            </a:r>
            <a:endParaRPr lang="en-US" sz="2400" smtClean="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Who am I in all of this?</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1" hangingPunct="1">
              <a:buFont typeface="Wingdings 2" pitchFamily="18" charset="2"/>
              <a:buNone/>
            </a:pPr>
            <a:r>
              <a:rPr lang="en-US" sz="2400" b="1" smtClean="0">
                <a:latin typeface="+mn-lt"/>
              </a:rPr>
              <a:t>Until you understand your own culture</a:t>
            </a:r>
            <a:r>
              <a:rPr lang="en-US" sz="2400" b="1" smtClean="0">
                <a:latin typeface="+mn-lt"/>
              </a:rPr>
              <a:t>, </a:t>
            </a:r>
            <a:r>
              <a:rPr lang="en-US" sz="2400" b="1" smtClean="0">
                <a:latin typeface="+mn-lt"/>
              </a:rPr>
              <a:t/>
            </a:r>
            <a:br>
              <a:rPr lang="en-US" sz="2400" b="1" smtClean="0">
                <a:latin typeface="+mn-lt"/>
              </a:rPr>
            </a:br>
            <a:r>
              <a:rPr lang="en-US" sz="2400" b="1" smtClean="0">
                <a:latin typeface="+mn-lt"/>
              </a:rPr>
              <a:t>you </a:t>
            </a:r>
            <a:r>
              <a:rPr lang="en-US" sz="2400" b="1" smtClean="0">
                <a:latin typeface="+mn-lt"/>
              </a:rPr>
              <a:t>cannot understand another’s.</a:t>
            </a:r>
          </a:p>
          <a:p>
            <a:pPr algn="ctr" eaLnBrk="1" hangingPunct="1">
              <a:buFont typeface="Wingdings 2" pitchFamily="18" charset="2"/>
              <a:buNone/>
            </a:pPr>
            <a:endParaRPr lang="en-US" sz="2400" b="1" smtClean="0">
              <a:latin typeface="+mn-lt"/>
            </a:endParaRPr>
          </a:p>
          <a:p>
            <a:pPr marL="347472" indent="-347472" eaLnBrk="1" hangingPunct="1">
              <a:lnSpc>
                <a:spcPts val="2800"/>
              </a:lnSpc>
              <a:spcBef>
                <a:spcPts val="600"/>
              </a:spcBef>
              <a:buFont typeface="Arial" pitchFamily="34" charset="0"/>
              <a:buChar char="•"/>
            </a:pPr>
            <a:r>
              <a:rPr lang="en-US" sz="2400" smtClean="0">
                <a:latin typeface="+mn-lt"/>
              </a:rPr>
              <a:t>Take out a scratch sheet of paper and respond to each of the questions you are about to see in the next slides.</a:t>
            </a:r>
          </a:p>
          <a:p>
            <a:pPr marL="347472" indent="-347472" eaLnBrk="1" hangingPunct="1">
              <a:lnSpc>
                <a:spcPts val="2800"/>
              </a:lnSpc>
              <a:spcBef>
                <a:spcPts val="600"/>
              </a:spcBef>
              <a:buFont typeface="Arial" pitchFamily="34" charset="0"/>
              <a:buChar char="•"/>
            </a:pPr>
            <a:r>
              <a:rPr lang="en-US" sz="2400" smtClean="0">
                <a:latin typeface="+mn-lt"/>
              </a:rPr>
              <a:t>You will be sharing 4 of your answers (your choice) with a  group of </a:t>
            </a:r>
            <a:r>
              <a:rPr lang="en-US" sz="2400" smtClean="0">
                <a:latin typeface="+mn-lt"/>
              </a:rPr>
              <a:t>people</a:t>
            </a:r>
            <a:r>
              <a:rPr lang="en-US" sz="2400" smtClean="0">
                <a:latin typeface="+mn-lt"/>
              </a:rPr>
              <a:t>.</a:t>
            </a:r>
            <a:endParaRPr lang="en-US" sz="2400" smtClean="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Personal Inventory A</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a:lnSpc>
                <a:spcPts val="2800"/>
              </a:lnSpc>
              <a:spcBef>
                <a:spcPts val="600"/>
              </a:spcBef>
              <a:buFont typeface="Arial" pitchFamily="34" charset="0"/>
              <a:buChar char="•"/>
            </a:pPr>
            <a:r>
              <a:rPr lang="en-US" sz="2400" smtClean="0">
                <a:latin typeface="+mn-lt"/>
              </a:rPr>
              <a:t>What is your favorite song?</a:t>
            </a:r>
          </a:p>
          <a:p>
            <a:pPr marL="347472" indent="-347472">
              <a:lnSpc>
                <a:spcPts val="2800"/>
              </a:lnSpc>
              <a:spcBef>
                <a:spcPts val="600"/>
              </a:spcBef>
              <a:buFont typeface="Arial" pitchFamily="34" charset="0"/>
              <a:buChar char="•"/>
            </a:pPr>
            <a:r>
              <a:rPr lang="en-US" sz="2400" smtClean="0">
                <a:latin typeface="+mn-lt"/>
              </a:rPr>
              <a:t>How do people in your family share important information and stories?</a:t>
            </a:r>
          </a:p>
          <a:p>
            <a:pPr marL="347472" indent="-347472">
              <a:lnSpc>
                <a:spcPts val="2800"/>
              </a:lnSpc>
              <a:spcBef>
                <a:spcPts val="600"/>
              </a:spcBef>
              <a:buFont typeface="Arial" pitchFamily="34" charset="0"/>
              <a:buChar char="•"/>
            </a:pPr>
            <a:r>
              <a:rPr lang="en-US" sz="2400" smtClean="0">
                <a:latin typeface="+mn-lt"/>
              </a:rPr>
              <a:t>How do “outsiders” learn the “rules” of your family (e.g. – In our family we don’t share anything personal with outsiders; in our family we always wash our own dishes when we visit the grandparents, etc.)?</a:t>
            </a:r>
          </a:p>
          <a:p>
            <a:pPr marL="347472" indent="-347472">
              <a:lnSpc>
                <a:spcPts val="2800"/>
              </a:lnSpc>
              <a:spcBef>
                <a:spcPts val="600"/>
              </a:spcBef>
              <a:buFont typeface="Arial" pitchFamily="34" charset="0"/>
              <a:buChar char="•"/>
            </a:pPr>
            <a:r>
              <a:rPr lang="en-US" sz="2400" smtClean="0">
                <a:latin typeface="+mn-lt"/>
              </a:rPr>
              <a:t>Describe the common belief/faith system (or lack thereof) that is practiced by members of your family</a:t>
            </a:r>
            <a:r>
              <a:rPr lang="en-US" sz="2400" smtClean="0">
                <a:latin typeface="+mn-lt"/>
              </a:rPr>
              <a:t>.</a:t>
            </a:r>
            <a:endParaRPr lang="en-US" sz="2400" smtClean="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Personal Inventory B</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a:lnSpc>
                <a:spcPts val="2800"/>
              </a:lnSpc>
              <a:spcBef>
                <a:spcPts val="600"/>
              </a:spcBef>
              <a:buFont typeface="Arial" pitchFamily="34" charset="0"/>
              <a:buChar char="•"/>
            </a:pPr>
            <a:r>
              <a:rPr lang="en-US" sz="2400" smtClean="0">
                <a:latin typeface="+mn-lt"/>
              </a:rPr>
              <a:t>Describe your family’s favorite way to spend free-time/vacation time.</a:t>
            </a:r>
          </a:p>
          <a:p>
            <a:pPr marL="347472" indent="-347472">
              <a:lnSpc>
                <a:spcPts val="2800"/>
              </a:lnSpc>
              <a:spcBef>
                <a:spcPts val="600"/>
              </a:spcBef>
              <a:buFont typeface="Arial" pitchFamily="34" charset="0"/>
              <a:buChar char="•"/>
            </a:pPr>
            <a:r>
              <a:rPr lang="en-US" sz="2400" smtClean="0">
                <a:latin typeface="+mn-lt"/>
              </a:rPr>
              <a:t>If your house was burning down, what 3 items would you try to save? Why? </a:t>
            </a:r>
          </a:p>
          <a:p>
            <a:pPr marL="347472" indent="-347472">
              <a:lnSpc>
                <a:spcPts val="2800"/>
              </a:lnSpc>
              <a:spcBef>
                <a:spcPts val="600"/>
              </a:spcBef>
              <a:buFont typeface="Arial" pitchFamily="34" charset="0"/>
              <a:buChar char="•"/>
            </a:pPr>
            <a:r>
              <a:rPr lang="en-US" sz="2400" smtClean="0">
                <a:latin typeface="+mn-lt"/>
              </a:rPr>
              <a:t>What activities made you happiest as a child?</a:t>
            </a:r>
          </a:p>
          <a:p>
            <a:pPr marL="347472" indent="-347472">
              <a:lnSpc>
                <a:spcPts val="2800"/>
              </a:lnSpc>
              <a:spcBef>
                <a:spcPts val="600"/>
              </a:spcBef>
              <a:buFont typeface="Arial" pitchFamily="34" charset="0"/>
              <a:buChar char="•"/>
            </a:pPr>
            <a:r>
              <a:rPr lang="en-US" sz="2400" smtClean="0">
                <a:latin typeface="+mn-lt"/>
              </a:rPr>
              <a:t>What experience(s) made you sad or angry?</a:t>
            </a:r>
          </a:p>
          <a:p>
            <a:pPr marL="347472" indent="-347472">
              <a:lnSpc>
                <a:spcPts val="2800"/>
              </a:lnSpc>
              <a:spcBef>
                <a:spcPts val="600"/>
              </a:spcBef>
              <a:buFont typeface="Arial" pitchFamily="34" charset="0"/>
              <a:buChar char="•"/>
            </a:pPr>
            <a:r>
              <a:rPr lang="en-US" sz="2400" smtClean="0">
                <a:latin typeface="+mn-lt"/>
              </a:rPr>
              <a:t>Think about your childhood.  Describe the most common ways adults in your life communicated in public?</a:t>
            </a:r>
          </a:p>
          <a:p>
            <a:pPr marL="347472" indent="-347472">
              <a:lnSpc>
                <a:spcPts val="2800"/>
              </a:lnSpc>
              <a:spcBef>
                <a:spcPts val="600"/>
              </a:spcBef>
              <a:buFont typeface="Arial" pitchFamily="34" charset="0"/>
              <a:buChar char="•"/>
            </a:pPr>
            <a:r>
              <a:rPr lang="en-US" sz="2400" smtClean="0">
                <a:latin typeface="+mn-lt"/>
              </a:rPr>
              <a:t>Describe how members of your family deal with conflict.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Activity 3: Breaking into teams</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eaLnBrk="1" hangingPunct="1">
              <a:lnSpc>
                <a:spcPts val="2800"/>
              </a:lnSpc>
              <a:spcBef>
                <a:spcPts val="600"/>
              </a:spcBef>
              <a:buFont typeface="Arial" pitchFamily="34" charset="0"/>
              <a:buChar char="•"/>
            </a:pPr>
            <a:r>
              <a:rPr lang="en-US" sz="2400" smtClean="0">
                <a:latin typeface="+mn-lt"/>
              </a:rPr>
              <a:t>Get yourself into order by birth date without talking or making any noise.</a:t>
            </a:r>
          </a:p>
          <a:p>
            <a:pPr marL="347472" indent="-347472" eaLnBrk="1" hangingPunct="1">
              <a:lnSpc>
                <a:spcPts val="2800"/>
              </a:lnSpc>
              <a:spcBef>
                <a:spcPts val="600"/>
              </a:spcBef>
              <a:buFont typeface="Arial" pitchFamily="34" charset="0"/>
              <a:buChar char="•"/>
            </a:pPr>
            <a:r>
              <a:rPr lang="en-US" sz="2400" smtClean="0">
                <a:latin typeface="+mn-lt"/>
              </a:rPr>
              <a:t>Presenter will break you into teams of 3 – </a:t>
            </a:r>
            <a:r>
              <a:rPr lang="en-US" sz="2400" smtClean="0">
                <a:latin typeface="+mn-lt"/>
              </a:rPr>
              <a:t>4</a:t>
            </a:r>
            <a:r>
              <a:rPr lang="en-US" sz="2400" smtClean="0"/>
              <a:t>.</a:t>
            </a:r>
            <a:endParaRPr lang="en-US" sz="24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Small group share-out</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eaLnBrk="1" hangingPunct="1">
              <a:lnSpc>
                <a:spcPts val="2880"/>
              </a:lnSpc>
              <a:spcBef>
                <a:spcPts val="600"/>
              </a:spcBef>
              <a:buFont typeface="Arial" pitchFamily="34" charset="0"/>
              <a:buChar char="•"/>
            </a:pPr>
            <a:r>
              <a:rPr lang="en-US" sz="2400" smtClean="0">
                <a:latin typeface="+mn-lt"/>
              </a:rPr>
              <a:t>Select 4 responses from the Personal Inventory to share with the other participants at your table (each person determine which four responses they are willing to share).</a:t>
            </a:r>
          </a:p>
          <a:p>
            <a:pPr marL="347472" indent="-347472" eaLnBrk="1" hangingPunct="1">
              <a:lnSpc>
                <a:spcPts val="2880"/>
              </a:lnSpc>
              <a:spcBef>
                <a:spcPts val="600"/>
              </a:spcBef>
              <a:buFont typeface="Arial" pitchFamily="34" charset="0"/>
              <a:buChar char="•"/>
            </a:pPr>
            <a:r>
              <a:rPr lang="en-US" sz="2400" smtClean="0">
                <a:latin typeface="+mn-lt"/>
              </a:rPr>
              <a:t>Each member share name and ONE response quickly with whole group.</a:t>
            </a:r>
          </a:p>
          <a:p>
            <a:pPr marL="347472" indent="-347472" eaLnBrk="1" hangingPunct="1">
              <a:lnSpc>
                <a:spcPts val="2880"/>
              </a:lnSpc>
              <a:spcBef>
                <a:spcPts val="600"/>
              </a:spcBef>
              <a:buFont typeface="Arial" pitchFamily="34" charset="0"/>
              <a:buChar char="•"/>
            </a:pPr>
            <a:r>
              <a:rPr lang="en-US" sz="2400" smtClean="0">
                <a:latin typeface="+mn-lt"/>
              </a:rPr>
              <a:t>Move around the table until everyone has shared 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2440983"/>
            <a:ext cx="8229600" cy="38836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defRPr/>
            </a:pPr>
            <a:r>
              <a:rPr lang="en-US" sz="4000" b="1" smtClean="0">
                <a:solidFill>
                  <a:srgbClr val="71535C"/>
                </a:solidFill>
                <a:latin typeface="+mn-lt"/>
              </a:rPr>
              <a:t>Return to Seat</a:t>
            </a:r>
            <a:endParaRPr lang="en-US" sz="4000" b="1">
              <a:solidFill>
                <a:srgbClr val="71535C"/>
              </a:solidFill>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Debrief</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eaLnBrk="1" hangingPunct="1">
              <a:lnSpc>
                <a:spcPts val="2880"/>
              </a:lnSpc>
              <a:spcBef>
                <a:spcPts val="600"/>
              </a:spcBef>
              <a:buFont typeface="Arial" charset="0"/>
              <a:buChar char="•"/>
            </a:pPr>
            <a:r>
              <a:rPr lang="en-US" sz="2400" smtClean="0">
                <a:latin typeface="+mn-lt"/>
              </a:rPr>
              <a:t>Think-pair-share</a:t>
            </a:r>
          </a:p>
          <a:p>
            <a:pPr marL="694944" lvl="1" indent="-347472" eaLnBrk="1" hangingPunct="1">
              <a:lnSpc>
                <a:spcPts val="2880"/>
              </a:lnSpc>
              <a:spcBef>
                <a:spcPts val="600"/>
              </a:spcBef>
              <a:spcAft>
                <a:spcPts val="1800"/>
              </a:spcAft>
              <a:buFont typeface="Arial" charset="0"/>
              <a:buChar char="•"/>
            </a:pPr>
            <a:r>
              <a:rPr lang="en-US" sz="2400" smtClean="0">
                <a:latin typeface="+mn-lt"/>
              </a:rPr>
              <a:t>How could you use this in a content area or for professional </a:t>
            </a:r>
            <a:r>
              <a:rPr lang="en-US" sz="2400" smtClean="0">
                <a:latin typeface="+mn-lt"/>
              </a:rPr>
              <a:t>development</a:t>
            </a:r>
            <a:r>
              <a:rPr lang="en-US" sz="2400" smtClean="0">
                <a:latin typeface="+mn-lt"/>
              </a:rPr>
              <a:t>?</a:t>
            </a:r>
            <a:endParaRPr lang="en-US" sz="2400" smtClean="0">
              <a:latin typeface="+mn-lt"/>
            </a:endParaRPr>
          </a:p>
          <a:p>
            <a:pPr marL="347472" indent="-347472" eaLnBrk="1" hangingPunct="1">
              <a:lnSpc>
                <a:spcPts val="2880"/>
              </a:lnSpc>
              <a:spcBef>
                <a:spcPts val="600"/>
              </a:spcBef>
              <a:buFont typeface="Arial" charset="0"/>
              <a:buChar char="•"/>
            </a:pPr>
            <a:r>
              <a:rPr lang="en-US" sz="2400" smtClean="0">
                <a:latin typeface="+mn-lt"/>
              </a:rPr>
              <a:t>Write and reflect.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3600" b="1" smtClean="0">
                <a:solidFill>
                  <a:srgbClr val="71535C"/>
                </a:solidFill>
                <a:latin typeface="+mn-lt"/>
              </a:rPr>
              <a:t>Who is she? – make a guess</a:t>
            </a:r>
            <a:endParaRPr kumimoji="0" lang="en-US" sz="3600" b="1" i="0" u="none" strike="noStrike" kern="1200" cap="none" spc="0" normalizeH="0" baseline="0" noProof="0">
              <a:ln>
                <a:noFill/>
              </a:ln>
              <a:solidFill>
                <a:srgbClr val="71535C"/>
              </a:solidFill>
              <a:effectLst/>
              <a:uLnTx/>
              <a:uFillTx/>
              <a:latin typeface="+mn-lt"/>
              <a:ea typeface="+mj-ea"/>
              <a:cs typeface="+mj-cs"/>
            </a:endParaRPr>
          </a:p>
        </p:txBody>
      </p:sp>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7" name="Picture 6"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20" name="TextBox 4"/>
          <p:cNvSpPr txBox="1">
            <a:spLocks noChangeArrowheads="1"/>
          </p:cNvSpPr>
          <p:nvPr/>
        </p:nvSpPr>
        <p:spPr bwMode="auto">
          <a:xfrm>
            <a:off x="457200" y="1481958"/>
            <a:ext cx="8229600" cy="2554545"/>
          </a:xfrm>
          <a:prstGeom prst="rect">
            <a:avLst/>
          </a:prstGeom>
          <a:noFill/>
          <a:ln w="9525">
            <a:noFill/>
            <a:miter lim="800000"/>
            <a:headEnd/>
            <a:tailEnd/>
          </a:ln>
        </p:spPr>
        <p:txBody>
          <a:bodyPr wrap="square">
            <a:spAutoFit/>
          </a:bodyPr>
          <a:lstStyle/>
          <a:p>
            <a:pPr marL="347472" indent="-347472">
              <a:lnSpc>
                <a:spcPts val="2800"/>
              </a:lnSpc>
              <a:spcBef>
                <a:spcPts val="600"/>
              </a:spcBef>
              <a:buFont typeface="Arial" pitchFamily="34" charset="0"/>
              <a:buChar char="•"/>
              <a:defRPr/>
            </a:pPr>
            <a:r>
              <a:rPr lang="en-US" sz="2400" smtClean="0">
                <a:latin typeface="+mn-lt"/>
              </a:rPr>
              <a:t>How old do you think she is?</a:t>
            </a:r>
          </a:p>
          <a:p>
            <a:pPr marL="347472" indent="-347472">
              <a:lnSpc>
                <a:spcPts val="2800"/>
              </a:lnSpc>
              <a:spcBef>
                <a:spcPts val="600"/>
              </a:spcBef>
              <a:buFont typeface="Arial" pitchFamily="34" charset="0"/>
              <a:buChar char="•"/>
              <a:defRPr/>
            </a:pPr>
            <a:r>
              <a:rPr lang="en-US" sz="2400" smtClean="0">
                <a:latin typeface="+mn-lt"/>
              </a:rPr>
              <a:t>Where do you think she is from?</a:t>
            </a:r>
          </a:p>
          <a:p>
            <a:pPr marL="347472" indent="-347472">
              <a:lnSpc>
                <a:spcPts val="2800"/>
              </a:lnSpc>
              <a:spcBef>
                <a:spcPts val="600"/>
              </a:spcBef>
              <a:buFont typeface="Arial" pitchFamily="34" charset="0"/>
              <a:buChar char="•"/>
              <a:defRPr/>
            </a:pPr>
            <a:r>
              <a:rPr lang="en-US" sz="2400" smtClean="0">
                <a:latin typeface="+mn-lt"/>
              </a:rPr>
              <a:t>What language(s) do you think she speaks?</a:t>
            </a:r>
          </a:p>
          <a:p>
            <a:pPr marL="347472" indent="-347472">
              <a:lnSpc>
                <a:spcPts val="2800"/>
              </a:lnSpc>
              <a:spcBef>
                <a:spcPts val="600"/>
              </a:spcBef>
              <a:buFont typeface="Arial" pitchFamily="34" charset="0"/>
              <a:buChar char="•"/>
              <a:defRPr/>
            </a:pPr>
            <a:r>
              <a:rPr lang="en-US" sz="2400" smtClean="0">
                <a:latin typeface="+mn-lt"/>
              </a:rPr>
              <a:t>What do you think her greatest </a:t>
            </a:r>
            <a:r>
              <a:rPr lang="en-US" sz="2400" smtClean="0">
                <a:latin typeface="+mn-lt"/>
              </a:rPr>
              <a:t>accomplishment </a:t>
            </a:r>
            <a:r>
              <a:rPr lang="en-US" sz="2400" smtClean="0">
                <a:latin typeface="+mn-lt"/>
              </a:rPr>
              <a:t/>
            </a:r>
            <a:br>
              <a:rPr lang="en-US" sz="2400" smtClean="0">
                <a:latin typeface="+mn-lt"/>
              </a:rPr>
            </a:br>
            <a:r>
              <a:rPr lang="en-US" sz="2400" smtClean="0">
                <a:latin typeface="+mn-lt"/>
              </a:rPr>
              <a:t>has </a:t>
            </a:r>
            <a:r>
              <a:rPr lang="en-US" sz="2400" smtClean="0">
                <a:latin typeface="+mn-lt"/>
              </a:rPr>
              <a:t>been?</a:t>
            </a:r>
          </a:p>
          <a:p>
            <a:pPr marL="347472" indent="-347472">
              <a:lnSpc>
                <a:spcPts val="2800"/>
              </a:lnSpc>
              <a:spcBef>
                <a:spcPts val="600"/>
              </a:spcBef>
              <a:buFont typeface="Arial" pitchFamily="34" charset="0"/>
              <a:buChar char="•"/>
              <a:defRPr/>
            </a:pPr>
            <a:r>
              <a:rPr lang="en-US" sz="2400" smtClean="0">
                <a:latin typeface="+mn-lt"/>
              </a:rPr>
              <a:t>What do you think her professional aspirations are?</a:t>
            </a:r>
            <a:endParaRPr lang="en-US" sz="24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Activity 4: Walk it out</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eaLnBrk="1" hangingPunct="1">
              <a:lnSpc>
                <a:spcPts val="2880"/>
              </a:lnSpc>
              <a:spcBef>
                <a:spcPts val="600"/>
              </a:spcBef>
              <a:buFont typeface="Arial" pitchFamily="34" charset="0"/>
              <a:buChar char="•"/>
            </a:pPr>
            <a:r>
              <a:rPr lang="en-US" sz="2400" smtClean="0">
                <a:latin typeface="+mn-lt"/>
              </a:rPr>
              <a:t>As you hear the statements, give yourself a point for each that is true for you.</a:t>
            </a:r>
          </a:p>
          <a:p>
            <a:pPr marL="347472" indent="-347472" eaLnBrk="1" hangingPunct="1">
              <a:lnSpc>
                <a:spcPts val="2880"/>
              </a:lnSpc>
              <a:spcBef>
                <a:spcPts val="600"/>
              </a:spcBef>
              <a:spcAft>
                <a:spcPts val="1800"/>
              </a:spcAft>
              <a:buFont typeface="Arial" pitchFamily="34" charset="0"/>
              <a:buChar char="•"/>
            </a:pPr>
            <a:r>
              <a:rPr lang="en-US" sz="2400" smtClean="0">
                <a:latin typeface="+mn-lt"/>
              </a:rPr>
              <a:t>Total your points at the end of the activity and wait for further instructions</a:t>
            </a:r>
          </a:p>
          <a:p>
            <a:pPr marL="347472" indent="-347472" eaLnBrk="1" hangingPunct="1">
              <a:lnSpc>
                <a:spcPts val="2880"/>
              </a:lnSpc>
              <a:spcBef>
                <a:spcPts val="600"/>
              </a:spcBef>
              <a:buFont typeface="Arial" pitchFamily="34" charset="0"/>
              <a:buChar char="•"/>
            </a:pPr>
            <a:r>
              <a:rPr lang="en-US" sz="2400" smtClean="0">
                <a:latin typeface="+mn-lt"/>
              </a:rPr>
              <a:t>Debrief </a:t>
            </a:r>
            <a:r>
              <a:rPr lang="en-US" sz="2400" smtClean="0">
                <a:latin typeface="+mn-lt"/>
              </a:rPr>
              <a:t>– reflect, discuss, write</a:t>
            </a:r>
          </a:p>
          <a:p>
            <a:pPr marL="347472" indent="-347472" eaLnBrk="1" hangingPunct="1">
              <a:lnSpc>
                <a:spcPts val="2880"/>
              </a:lnSpc>
              <a:spcBef>
                <a:spcPts val="600"/>
              </a:spcBef>
              <a:buFont typeface="Arial" pitchFamily="34" charset="0"/>
              <a:buChar char="•"/>
            </a:pPr>
            <a:r>
              <a:rPr lang="en-US" sz="2400" smtClean="0">
                <a:latin typeface="+mn-lt"/>
              </a:rPr>
              <a:t>Share 40 Developmental Assets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310757" y="0"/>
            <a:ext cx="5833872" cy="6172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endParaRPr kumimoji="0" lang="en-US" sz="36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0"/>
            <a:ext cx="3208283" cy="61722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rot="5400000">
            <a:off x="145042" y="3063240"/>
            <a:ext cx="61722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extBox 4"/>
          <p:cNvSpPr txBox="1">
            <a:spLocks noChangeArrowheads="1"/>
          </p:cNvSpPr>
          <p:nvPr/>
        </p:nvSpPr>
        <p:spPr bwMode="auto">
          <a:xfrm>
            <a:off x="3626069" y="394138"/>
            <a:ext cx="5171090" cy="5421997"/>
          </a:xfrm>
          <a:prstGeom prst="rect">
            <a:avLst/>
          </a:prstGeom>
          <a:noFill/>
          <a:ln w="9525">
            <a:noFill/>
            <a:miter lim="800000"/>
            <a:headEnd/>
            <a:tailEnd/>
          </a:ln>
        </p:spPr>
        <p:txBody>
          <a:bodyPr wrap="square">
            <a:spAutoFit/>
          </a:bodyPr>
          <a:lstStyle/>
          <a:p>
            <a:pPr eaLnBrk="1" fontAlgn="auto" hangingPunct="1">
              <a:spcAft>
                <a:spcPts val="400"/>
              </a:spcAft>
              <a:buClr>
                <a:schemeClr val="accent3"/>
              </a:buClr>
              <a:buFont typeface="Arial" pitchFamily="34" charset="0"/>
              <a:buNone/>
              <a:defRPr/>
            </a:pPr>
            <a:r>
              <a:rPr lang="en-US" sz="2800" b="1" smtClean="0">
                <a:solidFill>
                  <a:srgbClr val="71535C"/>
                </a:solidFill>
                <a:latin typeface="+mn-lt"/>
              </a:rPr>
              <a:t>Objective:  </a:t>
            </a:r>
          </a:p>
          <a:p>
            <a:pPr marL="347472" indent="-347472" eaLnBrk="1" fontAlgn="auto" hangingPunct="1">
              <a:lnSpc>
                <a:spcPts val="2880"/>
              </a:lnSpc>
              <a:spcBef>
                <a:spcPts val="600"/>
              </a:spcBef>
              <a:spcAft>
                <a:spcPts val="0"/>
              </a:spcAft>
              <a:buFont typeface="Arial" pitchFamily="34" charset="0"/>
              <a:buChar char="•"/>
              <a:defRPr/>
            </a:pPr>
            <a:r>
              <a:rPr lang="en-US" sz="2400" smtClean="0">
                <a:latin typeface="+mn-lt"/>
              </a:rPr>
              <a:t>You </a:t>
            </a:r>
            <a:r>
              <a:rPr lang="en-US" sz="2400" smtClean="0">
                <a:latin typeface="+mn-lt"/>
              </a:rPr>
              <a:t>will understand how your culture “colors” your perceptions of others.</a:t>
            </a:r>
          </a:p>
          <a:p>
            <a:pPr marL="347472" indent="-347472" eaLnBrk="1" fontAlgn="auto" hangingPunct="1">
              <a:lnSpc>
                <a:spcPts val="2880"/>
              </a:lnSpc>
              <a:spcBef>
                <a:spcPts val="600"/>
              </a:spcBef>
              <a:spcAft>
                <a:spcPts val="0"/>
              </a:spcAft>
              <a:buFont typeface="Arial" pitchFamily="34" charset="0"/>
              <a:buChar char="•"/>
              <a:defRPr/>
            </a:pPr>
            <a:r>
              <a:rPr lang="en-US" sz="2400" smtClean="0">
                <a:latin typeface="+mn-lt"/>
              </a:rPr>
              <a:t>You will be able to identify the dominant culture of the students in your classroom.  </a:t>
            </a:r>
          </a:p>
          <a:p>
            <a:pPr marL="347472" indent="-347472" eaLnBrk="1" fontAlgn="auto" hangingPunct="1">
              <a:lnSpc>
                <a:spcPts val="2880"/>
              </a:lnSpc>
              <a:spcBef>
                <a:spcPts val="600"/>
              </a:spcBef>
              <a:spcAft>
                <a:spcPts val="0"/>
              </a:spcAft>
              <a:buFont typeface="Arial" pitchFamily="34" charset="0"/>
              <a:buChar char="•"/>
              <a:defRPr/>
            </a:pPr>
            <a:r>
              <a:rPr lang="en-US" sz="2400" smtClean="0">
                <a:latin typeface="+mn-lt"/>
              </a:rPr>
              <a:t>You will learn the importance of valuing diversity</a:t>
            </a:r>
          </a:p>
          <a:p>
            <a:pPr marL="347472" indent="-347472" eaLnBrk="1" fontAlgn="auto" hangingPunct="1">
              <a:lnSpc>
                <a:spcPts val="2880"/>
              </a:lnSpc>
              <a:spcBef>
                <a:spcPts val="600"/>
              </a:spcBef>
              <a:spcAft>
                <a:spcPts val="0"/>
              </a:spcAft>
              <a:buFont typeface="Arial" pitchFamily="34" charset="0"/>
              <a:buChar char="•"/>
              <a:defRPr/>
            </a:pPr>
            <a:r>
              <a:rPr lang="en-US" sz="2400" smtClean="0">
                <a:latin typeface="+mn-lt"/>
              </a:rPr>
              <a:t>You will learn to identify critical elements of culture</a:t>
            </a:r>
          </a:p>
          <a:p>
            <a:pPr marL="347472" indent="-347472" eaLnBrk="1" fontAlgn="auto" hangingPunct="1">
              <a:lnSpc>
                <a:spcPts val="2880"/>
              </a:lnSpc>
              <a:spcBef>
                <a:spcPts val="600"/>
              </a:spcBef>
              <a:spcAft>
                <a:spcPts val="0"/>
              </a:spcAft>
              <a:buFont typeface="Arial" pitchFamily="34" charset="0"/>
              <a:buChar char="•"/>
              <a:defRPr/>
            </a:pPr>
            <a:r>
              <a:rPr lang="en-US" sz="2400" smtClean="0">
                <a:latin typeface="+mn-lt"/>
              </a:rPr>
              <a:t>You will be exposed to skills that will assist you in teaching students from diverse cultural backgrounds</a:t>
            </a:r>
            <a:endParaRPr lang="en-US" sz="2400" dirty="0" smtClean="0">
              <a:latin typeface="+mn-lt"/>
            </a:endParaRPr>
          </a:p>
        </p:txBody>
      </p:sp>
      <p:sp>
        <p:nvSpPr>
          <p:cNvPr id="10" name="Rectangle 9"/>
          <p:cNvSpPr/>
          <p:nvPr/>
        </p:nvSpPr>
        <p:spPr>
          <a:xfrm>
            <a:off x="0" y="291659"/>
            <a:ext cx="3208282" cy="2554545"/>
          </a:xfrm>
          <a:prstGeom prst="rect">
            <a:avLst/>
          </a:prstGeom>
        </p:spPr>
        <p:txBody>
          <a:bodyPr wrap="square">
            <a:spAutoFit/>
          </a:bodyPr>
          <a:lstStyle/>
          <a:p>
            <a:pPr lvl="0" algn="ctr">
              <a:defRPr/>
            </a:pPr>
            <a:r>
              <a:rPr lang="en-US" sz="4000" b="1" smtClean="0">
                <a:solidFill>
                  <a:srgbClr val="71535C"/>
                </a:solidFill>
                <a:latin typeface="+mn-lt"/>
              </a:rPr>
              <a:t>Session </a:t>
            </a:r>
            <a:r>
              <a:rPr lang="en-US" sz="4000" b="1" smtClean="0">
                <a:solidFill>
                  <a:srgbClr val="71535C"/>
                </a:solidFill>
                <a:latin typeface="+mn-lt"/>
              </a:rPr>
              <a:t>2: </a:t>
            </a:r>
            <a:r>
              <a:rPr lang="en-US" sz="4000" b="1" smtClean="0">
                <a:solidFill>
                  <a:srgbClr val="71535C"/>
                </a:solidFill>
                <a:latin typeface="+mn-lt"/>
              </a:rPr>
              <a:t>Knowing </a:t>
            </a:r>
            <a:r>
              <a:rPr lang="en-US" sz="4000" b="1" smtClean="0">
                <a:solidFill>
                  <a:srgbClr val="71535C"/>
                </a:solidFill>
                <a:latin typeface="+mn-lt"/>
              </a:rPr>
              <a:t>those </a:t>
            </a:r>
            <a:br>
              <a:rPr lang="en-US" sz="4000" b="1" smtClean="0">
                <a:solidFill>
                  <a:srgbClr val="71535C"/>
                </a:solidFill>
                <a:latin typeface="+mn-lt"/>
              </a:rPr>
            </a:br>
            <a:r>
              <a:rPr lang="en-US" sz="4000" b="1" smtClean="0">
                <a:solidFill>
                  <a:srgbClr val="71535C"/>
                </a:solidFill>
                <a:latin typeface="+mn-lt"/>
              </a:rPr>
              <a:t>around you</a:t>
            </a:r>
            <a:endParaRPr lang="en-US" sz="4000" b="1">
              <a:solidFill>
                <a:srgbClr val="71535C"/>
              </a:solidFill>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310757" y="0"/>
            <a:ext cx="5833872" cy="6172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endParaRPr kumimoji="0" lang="en-US" sz="36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0"/>
            <a:ext cx="3208283" cy="61722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rot="5400000">
            <a:off x="145042" y="3063240"/>
            <a:ext cx="61722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extBox 4"/>
          <p:cNvSpPr txBox="1">
            <a:spLocks noChangeArrowheads="1"/>
          </p:cNvSpPr>
          <p:nvPr/>
        </p:nvSpPr>
        <p:spPr bwMode="auto">
          <a:xfrm>
            <a:off x="3626069" y="1245502"/>
            <a:ext cx="5171090" cy="1384995"/>
          </a:xfrm>
          <a:prstGeom prst="rect">
            <a:avLst/>
          </a:prstGeom>
          <a:noFill/>
          <a:ln w="9525">
            <a:noFill/>
            <a:miter lim="800000"/>
            <a:headEnd/>
            <a:tailEnd/>
          </a:ln>
        </p:spPr>
        <p:txBody>
          <a:bodyPr wrap="square">
            <a:spAutoFit/>
          </a:bodyPr>
          <a:lstStyle/>
          <a:p>
            <a:pPr eaLnBrk="1" hangingPunct="1"/>
            <a:r>
              <a:rPr lang="en-US" sz="2800" smtClean="0">
                <a:latin typeface="+mn-lt"/>
              </a:rPr>
              <a:t>There is much that can be learned by watching the experiences and responses of others.</a:t>
            </a:r>
          </a:p>
        </p:txBody>
      </p:sp>
      <p:sp>
        <p:nvSpPr>
          <p:cNvPr id="10" name="Rectangle 9"/>
          <p:cNvSpPr/>
          <p:nvPr/>
        </p:nvSpPr>
        <p:spPr>
          <a:xfrm>
            <a:off x="0" y="1111491"/>
            <a:ext cx="3208282" cy="707886"/>
          </a:xfrm>
          <a:prstGeom prst="rect">
            <a:avLst/>
          </a:prstGeom>
        </p:spPr>
        <p:txBody>
          <a:bodyPr wrap="square">
            <a:spAutoFit/>
          </a:bodyPr>
          <a:lstStyle/>
          <a:p>
            <a:pPr lvl="0" algn="ctr">
              <a:defRPr/>
            </a:pPr>
            <a:r>
              <a:rPr lang="en-US" sz="4000" b="1" smtClean="0">
                <a:solidFill>
                  <a:srgbClr val="71535C"/>
                </a:solidFill>
                <a:latin typeface="+mn-lt"/>
              </a:rPr>
              <a:t>Using Media</a:t>
            </a:r>
            <a:endParaRPr lang="en-US" sz="4000" b="1">
              <a:solidFill>
                <a:srgbClr val="71535C"/>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How early does race matter?</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latin typeface="+mn-lt"/>
              </a:rPr>
              <a:t>Do children still see in black and white?</a:t>
            </a:r>
          </a:p>
          <a:p>
            <a:pPr lvl="1" eaLnBrk="1" hangingPunct="1"/>
            <a:r>
              <a:rPr lang="en-US" sz="2400" smtClean="0">
                <a:latin typeface="+mn-lt"/>
              </a:rPr>
              <a:t>A Girl Like Me – Kiri Davis, 2005</a:t>
            </a:r>
          </a:p>
          <a:p>
            <a:pPr lvl="1" eaLnBrk="1" hangingPunct="1">
              <a:buFont typeface="Wingdings 2" pitchFamily="18" charset="2"/>
              <a:buNone/>
            </a:pPr>
            <a:r>
              <a:rPr lang="en-US" sz="2400" smtClean="0">
                <a:solidFill>
                  <a:srgbClr val="00B0F0"/>
                </a:solidFill>
                <a:latin typeface="+mn-lt"/>
                <a:hlinkClick r:id="rId5"/>
              </a:rPr>
              <a:t>http://www.mediathatmattersfest.org/watch/6</a:t>
            </a:r>
            <a:r>
              <a:rPr lang="en-US" smtClean="0">
                <a:solidFill>
                  <a:srgbClr val="00B0F0"/>
                </a:solidFill>
                <a:hlinkClick r:id="rId5"/>
              </a:rPr>
              <a:t>/</a:t>
            </a:r>
            <a:endParaRPr lang="en-US" smtClean="0">
              <a:solidFill>
                <a:srgbClr val="00B0F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Race and Data</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eaLnBrk="1" hangingPunct="1">
              <a:lnSpc>
                <a:spcPts val="2880"/>
              </a:lnSpc>
              <a:spcBef>
                <a:spcPts val="600"/>
              </a:spcBef>
              <a:buFont typeface="Arial" pitchFamily="34" charset="0"/>
              <a:buChar char="•"/>
            </a:pPr>
            <a:r>
              <a:rPr lang="en-US" sz="2400" smtClean="0">
                <a:latin typeface="+mn-lt"/>
              </a:rPr>
              <a:t>CEDARS</a:t>
            </a:r>
          </a:p>
          <a:p>
            <a:pPr marL="347472" indent="-347472" eaLnBrk="1" hangingPunct="1">
              <a:lnSpc>
                <a:spcPts val="2880"/>
              </a:lnSpc>
              <a:spcBef>
                <a:spcPts val="600"/>
              </a:spcBef>
              <a:buFont typeface="Arial" pitchFamily="34" charset="0"/>
              <a:buChar char="•"/>
            </a:pPr>
            <a:r>
              <a:rPr lang="en-US" sz="2400" smtClean="0">
                <a:latin typeface="+mn-lt"/>
              </a:rPr>
              <a:t>Requires racial self-identification</a:t>
            </a:r>
          </a:p>
          <a:p>
            <a:pPr marL="347472" indent="-347472" eaLnBrk="1" hangingPunct="1">
              <a:lnSpc>
                <a:spcPts val="2880"/>
              </a:lnSpc>
              <a:spcBef>
                <a:spcPts val="600"/>
              </a:spcBef>
              <a:buFont typeface="Arial" pitchFamily="34" charset="0"/>
              <a:buChar char="•"/>
            </a:pPr>
            <a:r>
              <a:rPr lang="en-US" sz="2400" smtClean="0">
                <a:latin typeface="+mn-lt"/>
              </a:rPr>
              <a:t>If no self-identification by student or parent/family,</a:t>
            </a:r>
          </a:p>
          <a:p>
            <a:pPr marL="347472" indent="-347472" eaLnBrk="1" hangingPunct="1">
              <a:lnSpc>
                <a:spcPts val="2880"/>
              </a:lnSpc>
              <a:spcBef>
                <a:spcPts val="600"/>
              </a:spcBef>
              <a:buFont typeface="Arial" pitchFamily="34" charset="0"/>
              <a:buChar char="•"/>
            </a:pPr>
            <a:r>
              <a:rPr lang="en-US" sz="2400" smtClean="0">
                <a:latin typeface="+mn-lt"/>
              </a:rPr>
              <a:t>	teachers/school staff are REQUIRED to visually identify the student’s race</a:t>
            </a:r>
          </a:p>
          <a:p>
            <a:pPr eaLnBrk="1" hangingPunct="1">
              <a:buFont typeface="Wingdings 2" pitchFamily="18" charset="2"/>
              <a:buNone/>
            </a:pPr>
            <a:endParaRPr lang="en-US" sz="2400" smtClean="0">
              <a:latin typeface="+mn-lt"/>
            </a:endParaRPr>
          </a:p>
          <a:p>
            <a:pPr eaLnBrk="1" hangingPunct="1">
              <a:buFont typeface="Wingdings 2" pitchFamily="18" charset="2"/>
              <a:buNone/>
            </a:pPr>
            <a:endParaRPr lang="en-US" sz="2400" smtClean="0">
              <a:latin typeface="+mn-lt"/>
            </a:endParaRPr>
          </a:p>
          <a:p>
            <a:pPr algn="ctr" eaLnBrk="1" hangingPunct="1">
              <a:buFont typeface="Wingdings 2" pitchFamily="18" charset="2"/>
              <a:buNone/>
            </a:pPr>
            <a:r>
              <a:rPr lang="en-US" sz="2700" smtClean="0">
                <a:latin typeface="+mn-lt"/>
              </a:rPr>
              <a:t>COULD YOU IDENTIFY EACH OF YOUR STUDENT’S RACE?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What is the impact of race?</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eaLnBrk="1" hangingPunct="1">
              <a:lnSpc>
                <a:spcPts val="2880"/>
              </a:lnSpc>
              <a:spcBef>
                <a:spcPts val="600"/>
              </a:spcBef>
            </a:pPr>
            <a:r>
              <a:rPr lang="en-US" sz="2400" smtClean="0">
                <a:latin typeface="+mn-lt"/>
              </a:rPr>
              <a:t>What’s Race Got To Do With It</a:t>
            </a:r>
          </a:p>
          <a:p>
            <a:pPr marL="0" lvl="1" eaLnBrk="1" hangingPunct="1">
              <a:lnSpc>
                <a:spcPts val="2880"/>
              </a:lnSpc>
              <a:spcBef>
                <a:spcPts val="600"/>
              </a:spcBef>
              <a:buFont typeface="Wingdings 2" pitchFamily="18" charset="2"/>
              <a:buNone/>
            </a:pPr>
            <a:r>
              <a:rPr lang="en-US" sz="2300" smtClean="0">
                <a:latin typeface="+mn-lt"/>
                <a:hlinkClick r:id="rId5"/>
              </a:rPr>
              <a:t>http://www.pbs.org/race/005_MeMyRaceAndI/005_00-home.htm</a:t>
            </a:r>
            <a:endParaRPr lang="en-US" sz="2300" smtClean="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310757" y="0"/>
            <a:ext cx="5833872" cy="6172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endParaRPr kumimoji="0" lang="en-US" sz="36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0"/>
            <a:ext cx="3208283" cy="61722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rot="5400000">
            <a:off x="145042" y="3063240"/>
            <a:ext cx="61722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extBox 4"/>
          <p:cNvSpPr txBox="1">
            <a:spLocks noChangeArrowheads="1"/>
          </p:cNvSpPr>
          <p:nvPr/>
        </p:nvSpPr>
        <p:spPr bwMode="auto">
          <a:xfrm>
            <a:off x="3626069" y="3697115"/>
            <a:ext cx="5171090" cy="461665"/>
          </a:xfrm>
          <a:prstGeom prst="rect">
            <a:avLst/>
          </a:prstGeom>
          <a:noFill/>
          <a:ln w="9525">
            <a:noFill/>
            <a:miter lim="800000"/>
            <a:headEnd/>
            <a:tailEnd/>
          </a:ln>
        </p:spPr>
        <p:txBody>
          <a:bodyPr wrap="square">
            <a:spAutoFit/>
          </a:bodyPr>
          <a:lstStyle/>
          <a:p>
            <a:pPr eaLnBrk="1" hangingPunct="1"/>
            <a:r>
              <a:rPr lang="en-US" sz="2400" smtClean="0">
                <a:latin typeface="+mn-lt"/>
              </a:rPr>
              <a:t>What is the problem?</a:t>
            </a:r>
            <a:endParaRPr lang="en-US" sz="2400" smtClean="0">
              <a:latin typeface="+mn-lt"/>
            </a:endParaRPr>
          </a:p>
        </p:txBody>
      </p:sp>
      <p:sp>
        <p:nvSpPr>
          <p:cNvPr id="10" name="Rectangle 9"/>
          <p:cNvSpPr/>
          <p:nvPr/>
        </p:nvSpPr>
        <p:spPr>
          <a:xfrm>
            <a:off x="0" y="1111491"/>
            <a:ext cx="3208282" cy="3170099"/>
          </a:xfrm>
          <a:prstGeom prst="rect">
            <a:avLst/>
          </a:prstGeom>
        </p:spPr>
        <p:txBody>
          <a:bodyPr wrap="square">
            <a:spAutoFit/>
          </a:bodyPr>
          <a:lstStyle/>
          <a:p>
            <a:pPr lvl="0" algn="ctr">
              <a:defRPr/>
            </a:pPr>
            <a:r>
              <a:rPr lang="en-US" sz="4000" b="1" smtClean="0">
                <a:solidFill>
                  <a:srgbClr val="71535C"/>
                </a:solidFill>
                <a:latin typeface="+mn-lt"/>
              </a:rPr>
              <a:t>Does race impact achievement or is it just poverty?</a:t>
            </a:r>
            <a:endParaRPr lang="en-US" sz="4000" b="1">
              <a:solidFill>
                <a:srgbClr val="71535C"/>
              </a:solidFill>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3700" b="1" smtClean="0">
                <a:solidFill>
                  <a:srgbClr val="71535C"/>
                </a:solidFill>
                <a:latin typeface="Calibri" pitchFamily="34" charset="0"/>
                <a:ea typeface="Calibri" pitchFamily="34" charset="0"/>
                <a:cs typeface="Times New Roman" pitchFamily="18" charset="0"/>
              </a:rPr>
              <a:t>Washington State 10 Year Student Picture</a:t>
            </a:r>
            <a:endParaRPr lang="en-US" sz="3700">
              <a:solidFill>
                <a:srgbClr val="71535C"/>
              </a:solidFill>
              <a:latin typeface="Lucida Sans Unicode" pitchFamily="34" charset="0"/>
              <a:ea typeface="Calibri" pitchFamily="34" charset="0"/>
              <a:cs typeface="Times New Roman" pitchFamily="18" charset="0"/>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graphicFrame>
        <p:nvGraphicFramePr>
          <p:cNvPr id="10" name="Table 9"/>
          <p:cNvGraphicFramePr>
            <a:graphicFrameLocks noGrp="1"/>
          </p:cNvGraphicFramePr>
          <p:nvPr/>
        </p:nvGraphicFramePr>
        <p:xfrm>
          <a:off x="733096" y="993228"/>
          <a:ext cx="7425560" cy="5066040"/>
        </p:xfrm>
        <a:graphic>
          <a:graphicData uri="http://schemas.openxmlformats.org/drawingml/2006/table">
            <a:tbl>
              <a:tblPr/>
              <a:tblGrid>
                <a:gridCol w="1856390"/>
                <a:gridCol w="1856390"/>
                <a:gridCol w="1856390"/>
                <a:gridCol w="1856390"/>
              </a:tblGrid>
              <a:tr h="633255">
                <a:tc>
                  <a:txBody>
                    <a:bodyPr/>
                    <a:lstStyle/>
                    <a:p>
                      <a:pPr marL="0" marR="0" algn="ctr">
                        <a:lnSpc>
                          <a:spcPct val="115000"/>
                        </a:lnSpc>
                        <a:spcBef>
                          <a:spcPts val="0"/>
                        </a:spcBef>
                        <a:spcAft>
                          <a:spcPts val="0"/>
                        </a:spcAft>
                      </a:pPr>
                      <a:r>
                        <a:rPr lang="en-US" sz="1300" b="1" dirty="0">
                          <a:solidFill>
                            <a:schemeClr val="tx1"/>
                          </a:solidFill>
                          <a:latin typeface="Calibri"/>
                          <a:ea typeface="Calibri"/>
                          <a:cs typeface="Times New Roman"/>
                        </a:rPr>
                        <a:t>Group</a:t>
                      </a:r>
                      <a:r>
                        <a:rPr lang="en-US" sz="1300" b="1" dirty="0">
                          <a:solidFill>
                            <a:schemeClr val="bg1"/>
                          </a:solidFill>
                          <a:latin typeface="Calibri"/>
                          <a:ea typeface="Calibri"/>
                          <a:cs typeface="Times New Roman"/>
                        </a:rPr>
                        <a:t> </a:t>
                      </a:r>
                      <a:endParaRPr lang="en-US" sz="1300" dirty="0">
                        <a:solidFill>
                          <a:schemeClr val="bg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700" b="1" dirty="0" smtClean="0">
                          <a:solidFill>
                            <a:schemeClr val="tx1"/>
                          </a:solidFill>
                          <a:latin typeface="Calibri"/>
                          <a:ea typeface="Calibri"/>
                          <a:cs typeface="Times New Roman"/>
                        </a:rPr>
                        <a:t>1998-99</a:t>
                      </a:r>
                      <a:endParaRPr lang="en-US" sz="1700"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700" b="1" dirty="0" smtClean="0">
                          <a:solidFill>
                            <a:schemeClr val="tx1"/>
                          </a:solidFill>
                          <a:latin typeface="Calibri"/>
                          <a:ea typeface="Calibri"/>
                          <a:cs typeface="Times New Roman"/>
                        </a:rPr>
                        <a:t>2009-10</a:t>
                      </a:r>
                      <a:endParaRPr lang="en-US" sz="1700"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700" b="1" dirty="0">
                          <a:solidFill>
                            <a:schemeClr val="tx1"/>
                          </a:solidFill>
                          <a:latin typeface="Calibri"/>
                          <a:ea typeface="Calibri"/>
                          <a:cs typeface="Times New Roman"/>
                        </a:rPr>
                        <a:t>Net Change</a:t>
                      </a:r>
                      <a:endParaRPr lang="en-US" sz="1700"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633255">
                <a:tc>
                  <a:txBody>
                    <a:bodyPr/>
                    <a:lstStyle/>
                    <a:p>
                      <a:pPr marL="137160" marR="0">
                        <a:lnSpc>
                          <a:spcPct val="115000"/>
                        </a:lnSpc>
                        <a:spcBef>
                          <a:spcPts val="100"/>
                        </a:spcBef>
                        <a:spcAft>
                          <a:spcPts val="0"/>
                        </a:spcAft>
                      </a:pPr>
                      <a:r>
                        <a:rPr lang="en-US" sz="1300" b="1" dirty="0">
                          <a:solidFill>
                            <a:schemeClr val="tx1"/>
                          </a:solidFill>
                          <a:latin typeface="Calibri"/>
                          <a:ea typeface="Calibri"/>
                          <a:cs typeface="Times New Roman"/>
                        </a:rPr>
                        <a:t>All #</a:t>
                      </a: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rPr>
                        <a:t>999,616</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rPr>
                        <a:t>1,040,750</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latin typeface="Calibri"/>
                          <a:ea typeface="Calibri"/>
                          <a:cs typeface="Times New Roman"/>
                        </a:rPr>
                        <a:t>+ 41,134</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633255">
                <a:tc>
                  <a:txBody>
                    <a:bodyPr/>
                    <a:lstStyle/>
                    <a:p>
                      <a:pPr marL="137160" marR="0">
                        <a:lnSpc>
                          <a:spcPct val="115000"/>
                        </a:lnSpc>
                        <a:spcBef>
                          <a:spcPts val="100"/>
                        </a:spcBef>
                        <a:spcAft>
                          <a:spcPts val="0"/>
                        </a:spcAft>
                      </a:pPr>
                      <a:r>
                        <a:rPr lang="en-US" sz="1300" b="1" dirty="0">
                          <a:solidFill>
                            <a:schemeClr val="tx1"/>
                          </a:solidFill>
                          <a:latin typeface="Calibri"/>
                          <a:ea typeface="Calibri"/>
                          <a:cs typeface="Times New Roman"/>
                        </a:rPr>
                        <a:t>White </a:t>
                      </a: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15000"/>
                        </a:lnSpc>
                        <a:spcBef>
                          <a:spcPts val="100"/>
                        </a:spcBef>
                        <a:spcAft>
                          <a:spcPts val="0"/>
                        </a:spcAft>
                        <a:buClrTx/>
                        <a:buSzTx/>
                        <a:buFontTx/>
                        <a:buNone/>
                        <a:tabLst/>
                        <a:defRPr/>
                      </a:pPr>
                      <a:r>
                        <a:rPr lang="en-US" sz="1700" b="1" dirty="0" smtClean="0">
                          <a:solidFill>
                            <a:schemeClr val="tx1"/>
                          </a:solidFill>
                        </a:rPr>
                        <a:t>759,708 (76%)</a:t>
                      </a:r>
                      <a:endParaRPr lang="en-US" sz="1700" b="1" dirty="0" smtClean="0">
                        <a:solidFill>
                          <a:schemeClr val="tx1"/>
                        </a:solidFill>
                        <a:latin typeface="+mn-lt"/>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rPr>
                        <a:t>672,350 (64.8%)</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rgbClr val="FF0000"/>
                          </a:solidFill>
                          <a:latin typeface="Calibri"/>
                          <a:ea typeface="Calibri"/>
                          <a:cs typeface="Times New Roman"/>
                        </a:rPr>
                        <a:t>-87,358 (-11.2%)</a:t>
                      </a:r>
                      <a:endParaRPr lang="en-US" sz="1700" b="1" dirty="0">
                        <a:solidFill>
                          <a:srgbClr val="FF0000"/>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633255">
                <a:tc>
                  <a:txBody>
                    <a:bodyPr/>
                    <a:lstStyle/>
                    <a:p>
                      <a:pPr marL="137160" marR="0">
                        <a:lnSpc>
                          <a:spcPct val="115000"/>
                        </a:lnSpc>
                        <a:spcBef>
                          <a:spcPts val="100"/>
                        </a:spcBef>
                        <a:spcAft>
                          <a:spcPts val="0"/>
                        </a:spcAft>
                      </a:pPr>
                      <a:r>
                        <a:rPr lang="en-US" sz="1300" b="1" dirty="0">
                          <a:solidFill>
                            <a:schemeClr val="tx1"/>
                          </a:solidFill>
                          <a:latin typeface="Calibri"/>
                          <a:ea typeface="Calibri"/>
                          <a:cs typeface="Times New Roman"/>
                        </a:rPr>
                        <a:t>Am Indian/Alaska </a:t>
                      </a: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rPr>
                        <a:t>27,989 (2.8%)</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rPr>
                        <a:t>27,363 (2.6%)</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rgbClr val="FF0000"/>
                          </a:solidFill>
                          <a:latin typeface="Calibri"/>
                          <a:ea typeface="Calibri"/>
                          <a:cs typeface="Times New Roman"/>
                        </a:rPr>
                        <a:t>-626 (-0.2%)</a:t>
                      </a:r>
                      <a:endParaRPr lang="en-US" sz="1700" b="1" dirty="0">
                        <a:solidFill>
                          <a:srgbClr val="FF0000"/>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633255">
                <a:tc>
                  <a:txBody>
                    <a:bodyPr/>
                    <a:lstStyle/>
                    <a:p>
                      <a:pPr marL="137160" marR="0">
                        <a:lnSpc>
                          <a:spcPct val="115000"/>
                        </a:lnSpc>
                        <a:spcBef>
                          <a:spcPts val="100"/>
                        </a:spcBef>
                        <a:spcAft>
                          <a:spcPts val="0"/>
                        </a:spcAft>
                      </a:pPr>
                      <a:r>
                        <a:rPr lang="en-US" sz="1300" b="1" dirty="0">
                          <a:solidFill>
                            <a:schemeClr val="tx1"/>
                          </a:solidFill>
                          <a:latin typeface="Calibri"/>
                          <a:ea typeface="Calibri"/>
                          <a:cs typeface="Times New Roman"/>
                        </a:rPr>
                        <a:t>Latino </a:t>
                      </a: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rPr>
                        <a:t>90,965 (9.1%)</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rPr>
                        <a:t>158,612 (15.3%)</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latin typeface="Calibri"/>
                          <a:ea typeface="Calibri"/>
                          <a:cs typeface="Times New Roman"/>
                        </a:rPr>
                        <a:t>+67,647 (+6.2%)</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633255">
                <a:tc>
                  <a:txBody>
                    <a:bodyPr/>
                    <a:lstStyle/>
                    <a:p>
                      <a:pPr marL="137160" marR="0">
                        <a:lnSpc>
                          <a:spcPct val="115000"/>
                        </a:lnSpc>
                        <a:spcBef>
                          <a:spcPts val="100"/>
                        </a:spcBef>
                        <a:spcAft>
                          <a:spcPts val="0"/>
                        </a:spcAft>
                      </a:pPr>
                      <a:r>
                        <a:rPr lang="en-US" sz="1300" b="1" dirty="0">
                          <a:solidFill>
                            <a:schemeClr val="tx1"/>
                          </a:solidFill>
                          <a:latin typeface="Calibri"/>
                          <a:ea typeface="Calibri"/>
                          <a:cs typeface="Times New Roman"/>
                        </a:rPr>
                        <a:t>African American  </a:t>
                      </a: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rPr>
                        <a:t>50,980 (5.1%)</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rPr>
                        <a:t>56,790 (5.5%)</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latin typeface="Calibri"/>
                          <a:ea typeface="Calibri"/>
                          <a:cs typeface="Times New Roman"/>
                        </a:rPr>
                        <a:t>+5,810</a:t>
                      </a:r>
                      <a:r>
                        <a:rPr lang="en-US" sz="1700" b="1" baseline="0" dirty="0" smtClean="0">
                          <a:solidFill>
                            <a:schemeClr val="tx1"/>
                          </a:solidFill>
                          <a:latin typeface="Calibri"/>
                          <a:ea typeface="Calibri"/>
                          <a:cs typeface="Times New Roman"/>
                        </a:rPr>
                        <a:t> (+0.4%)</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633255">
                <a:tc>
                  <a:txBody>
                    <a:bodyPr/>
                    <a:lstStyle/>
                    <a:p>
                      <a:pPr marL="137160" marR="0">
                        <a:lnSpc>
                          <a:spcPct val="115000"/>
                        </a:lnSpc>
                        <a:spcBef>
                          <a:spcPts val="100"/>
                        </a:spcBef>
                        <a:spcAft>
                          <a:spcPts val="0"/>
                        </a:spcAft>
                      </a:pPr>
                      <a:r>
                        <a:rPr lang="en-US" sz="1300" b="1" dirty="0">
                          <a:solidFill>
                            <a:schemeClr val="tx1"/>
                          </a:solidFill>
                          <a:latin typeface="Calibri"/>
                          <a:ea typeface="Calibri"/>
                          <a:cs typeface="Times New Roman"/>
                        </a:rPr>
                        <a:t>Asian Am/Pacific </a:t>
                      </a:r>
                      <a:r>
                        <a:rPr lang="en-US" sz="1300" b="1" dirty="0" smtClean="0">
                          <a:solidFill>
                            <a:schemeClr val="tx1"/>
                          </a:solidFill>
                          <a:latin typeface="Calibri"/>
                          <a:ea typeface="Calibri"/>
                          <a:cs typeface="Times New Roman"/>
                        </a:rPr>
                        <a:t>Is</a:t>
                      </a:r>
                      <a:endParaRPr lang="en-US" sz="13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rPr>
                        <a:t>70,973 (7.1%)</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rPr>
                        <a:t>89,231 (8.6%)</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latin typeface="Calibri"/>
                          <a:ea typeface="Calibri"/>
                          <a:cs typeface="Times New Roman"/>
                        </a:rPr>
                        <a:t>+18,258 (1.5%)</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633255">
                <a:tc>
                  <a:txBody>
                    <a:bodyPr/>
                    <a:lstStyle/>
                    <a:p>
                      <a:pPr marL="137160" marR="0">
                        <a:lnSpc>
                          <a:spcPct val="115000"/>
                        </a:lnSpc>
                        <a:spcBef>
                          <a:spcPts val="100"/>
                        </a:spcBef>
                        <a:spcAft>
                          <a:spcPts val="0"/>
                        </a:spcAft>
                      </a:pPr>
                      <a:r>
                        <a:rPr lang="en-US" sz="1300" b="1" dirty="0">
                          <a:solidFill>
                            <a:schemeClr val="tx1"/>
                          </a:solidFill>
                          <a:latin typeface="Calibri"/>
                          <a:ea typeface="Calibri"/>
                          <a:cs typeface="Times New Roman"/>
                        </a:rPr>
                        <a:t>Bilingual/ELL </a:t>
                      </a: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latin typeface="Calibri"/>
                          <a:ea typeface="Calibri"/>
                          <a:cs typeface="Times New Roman"/>
                        </a:rPr>
                        <a:t>5.1%</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latin typeface="Calibri"/>
                          <a:ea typeface="Calibri"/>
                          <a:cs typeface="Times New Roman"/>
                        </a:rPr>
                        <a:t>8%</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100"/>
                        </a:spcBef>
                        <a:spcAft>
                          <a:spcPts val="0"/>
                        </a:spcAft>
                      </a:pPr>
                      <a:r>
                        <a:rPr lang="en-US" sz="1700" b="1" dirty="0" smtClean="0">
                          <a:solidFill>
                            <a:schemeClr val="tx1"/>
                          </a:solidFill>
                          <a:latin typeface="Calibri"/>
                          <a:ea typeface="Calibri"/>
                          <a:cs typeface="Times New Roman"/>
                        </a:rPr>
                        <a:t>+2.9%</a:t>
                      </a:r>
                      <a:endParaRPr lang="en-US" sz="1700" b="1" dirty="0">
                        <a:solidFill>
                          <a:schemeClr val="tx1"/>
                        </a:solidFill>
                        <a:latin typeface="Calibri"/>
                        <a:ea typeface="Calibri"/>
                        <a:cs typeface="Times New Roman"/>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4000" b="1" smtClean="0">
                <a:solidFill>
                  <a:srgbClr val="71535C"/>
                </a:solidFill>
                <a:latin typeface="+mn-lt"/>
              </a:rPr>
              <a:t>If nothing changes</a:t>
            </a:r>
            <a:endParaRPr lang="en-US" sz="3700" b="1">
              <a:solidFill>
                <a:srgbClr val="71535C"/>
              </a:solidFill>
              <a:latin typeface="+mn-lt"/>
              <a:ea typeface="Calibri" pitchFamily="34" charset="0"/>
              <a:cs typeface="Times New Roman" pitchFamily="18" charset="0"/>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graphicFrame>
        <p:nvGraphicFramePr>
          <p:cNvPr id="10" name="Content Placeholder 5"/>
          <p:cNvGraphicFramePr>
            <a:graphicFrameLocks noGrp="1"/>
          </p:cNvGraphicFramePr>
          <p:nvPr>
            <p:ph idx="1"/>
          </p:nvPr>
        </p:nvGraphicFramePr>
        <p:xfrm>
          <a:off x="317936" y="971707"/>
          <a:ext cx="8534400" cy="2468880"/>
        </p:xfrm>
        <a:graphic>
          <a:graphicData uri="http://schemas.openxmlformats.org/drawingml/2006/table">
            <a:tbl>
              <a:tblPr firstRow="1" bandRow="1">
                <a:tableStyleId>{5C22544A-7EE6-4342-B048-85BDC9FD1C3A}</a:tableStyleId>
              </a:tblPr>
              <a:tblGrid>
                <a:gridCol w="2133600"/>
                <a:gridCol w="2133600"/>
                <a:gridCol w="2133600"/>
                <a:gridCol w="2133600"/>
              </a:tblGrid>
              <a:tr h="675417">
                <a:tc>
                  <a:txBody>
                    <a:bodyPr/>
                    <a:lstStyle/>
                    <a:p>
                      <a:r>
                        <a:rPr lang="en-US" sz="2400" dirty="0" smtClean="0"/>
                        <a:t>4</a:t>
                      </a:r>
                      <a:r>
                        <a:rPr lang="en-US" sz="2400" baseline="30000" dirty="0" smtClean="0"/>
                        <a:t>th</a:t>
                      </a:r>
                      <a:r>
                        <a:rPr lang="en-US" sz="2400" dirty="0" smtClean="0"/>
                        <a:t> Grade</a:t>
                      </a:r>
                      <a:endParaRPr lang="en-US" sz="2400" dirty="0"/>
                    </a:p>
                  </a:txBody>
                  <a:tcPr/>
                </a:tc>
                <a:tc>
                  <a:txBody>
                    <a:bodyPr/>
                    <a:lstStyle/>
                    <a:p>
                      <a:pPr algn="ctr"/>
                      <a:r>
                        <a:rPr lang="en-US" sz="2400" dirty="0" smtClean="0"/>
                        <a:t>African American </a:t>
                      </a:r>
                      <a:endParaRPr lang="en-US" sz="2400" dirty="0"/>
                    </a:p>
                  </a:txBody>
                  <a:tcPr/>
                </a:tc>
                <a:tc>
                  <a:txBody>
                    <a:bodyPr/>
                    <a:lstStyle/>
                    <a:p>
                      <a:pPr algn="ctr"/>
                      <a:r>
                        <a:rPr lang="en-US" sz="2400" dirty="0" smtClean="0"/>
                        <a:t>Latino</a:t>
                      </a:r>
                      <a:r>
                        <a:rPr lang="en-US" sz="2400" baseline="0" dirty="0" smtClean="0"/>
                        <a:t> </a:t>
                      </a:r>
                      <a:endParaRPr lang="en-US" sz="2400" dirty="0"/>
                    </a:p>
                  </a:txBody>
                  <a:tcPr/>
                </a:tc>
                <a:tc>
                  <a:txBody>
                    <a:bodyPr/>
                    <a:lstStyle/>
                    <a:p>
                      <a:pPr algn="ctr"/>
                      <a:r>
                        <a:rPr lang="en-US" sz="2400" dirty="0" smtClean="0"/>
                        <a:t>Native American </a:t>
                      </a:r>
                      <a:endParaRPr lang="en-US" sz="2400" dirty="0"/>
                    </a:p>
                  </a:txBody>
                  <a:tcPr/>
                </a:tc>
              </a:tr>
              <a:tr h="708771">
                <a:tc>
                  <a:txBody>
                    <a:bodyPr/>
                    <a:lstStyle/>
                    <a:p>
                      <a:r>
                        <a:rPr lang="en-US" sz="2400" dirty="0" smtClean="0"/>
                        <a:t>Reading</a:t>
                      </a:r>
                      <a:endParaRPr lang="en-US" sz="2400" dirty="0"/>
                    </a:p>
                  </a:txBody>
                  <a:tcPr/>
                </a:tc>
                <a:tc>
                  <a:txBody>
                    <a:bodyPr/>
                    <a:lstStyle/>
                    <a:p>
                      <a:pPr algn="ctr"/>
                      <a:r>
                        <a:rPr lang="en-US" sz="2400" dirty="0" smtClean="0"/>
                        <a:t>2022</a:t>
                      </a:r>
                    </a:p>
                    <a:p>
                      <a:pPr algn="ctr"/>
                      <a:r>
                        <a:rPr lang="en-US" sz="2400" dirty="0" smtClean="0"/>
                        <a:t>(12yrs)</a:t>
                      </a:r>
                      <a:endParaRPr lang="en-US" sz="2400" dirty="0"/>
                    </a:p>
                  </a:txBody>
                  <a:tcPr/>
                </a:tc>
                <a:tc>
                  <a:txBody>
                    <a:bodyPr/>
                    <a:lstStyle/>
                    <a:p>
                      <a:pPr algn="ctr"/>
                      <a:r>
                        <a:rPr lang="en-US" sz="2400" dirty="0" smtClean="0"/>
                        <a:t>2022</a:t>
                      </a:r>
                    </a:p>
                    <a:p>
                      <a:pPr algn="ctr"/>
                      <a:r>
                        <a:rPr lang="en-US" sz="2400" dirty="0" smtClean="0"/>
                        <a:t>(12yrs)</a:t>
                      </a:r>
                      <a:endParaRPr lang="en-US" sz="2400" dirty="0"/>
                    </a:p>
                  </a:txBody>
                  <a:tcPr/>
                </a:tc>
                <a:tc>
                  <a:txBody>
                    <a:bodyPr/>
                    <a:lstStyle/>
                    <a:p>
                      <a:pPr algn="ctr"/>
                      <a:r>
                        <a:rPr lang="en-US" sz="2400" dirty="0" smtClean="0"/>
                        <a:t>2029</a:t>
                      </a:r>
                    </a:p>
                    <a:p>
                      <a:pPr algn="ctr"/>
                      <a:r>
                        <a:rPr lang="en-US" sz="2400" dirty="0" smtClean="0"/>
                        <a:t>(19yrs)</a:t>
                      </a:r>
                      <a:endParaRPr lang="en-US" sz="2400" dirty="0"/>
                    </a:p>
                  </a:txBody>
                  <a:tcPr/>
                </a:tc>
              </a:tr>
              <a:tr h="708771">
                <a:tc>
                  <a:txBody>
                    <a:bodyPr/>
                    <a:lstStyle/>
                    <a:p>
                      <a:r>
                        <a:rPr lang="en-US" sz="2400" dirty="0" smtClean="0"/>
                        <a:t>Math</a:t>
                      </a:r>
                      <a:endParaRPr lang="en-US" sz="2400" dirty="0"/>
                    </a:p>
                  </a:txBody>
                  <a:tcPr/>
                </a:tc>
                <a:tc>
                  <a:txBody>
                    <a:bodyPr/>
                    <a:lstStyle/>
                    <a:p>
                      <a:pPr algn="ctr"/>
                      <a:r>
                        <a:rPr lang="en-US" sz="2400" dirty="0" smtClean="0"/>
                        <a:t>2042</a:t>
                      </a:r>
                    </a:p>
                    <a:p>
                      <a:pPr algn="ctr"/>
                      <a:r>
                        <a:rPr lang="en-US" sz="2400" dirty="0" smtClean="0"/>
                        <a:t>(32yrs)</a:t>
                      </a:r>
                      <a:endParaRPr lang="en-US" sz="2400" dirty="0"/>
                    </a:p>
                  </a:txBody>
                  <a:tcPr/>
                </a:tc>
                <a:tc>
                  <a:txBody>
                    <a:bodyPr/>
                    <a:lstStyle/>
                    <a:p>
                      <a:pPr algn="ctr"/>
                      <a:r>
                        <a:rPr lang="en-US" sz="2400" dirty="0" smtClean="0"/>
                        <a:t>2050</a:t>
                      </a:r>
                    </a:p>
                    <a:p>
                      <a:pPr algn="ctr"/>
                      <a:r>
                        <a:rPr lang="en-US" sz="2400" dirty="0" smtClean="0"/>
                        <a:t>(40yrs)</a:t>
                      </a:r>
                      <a:endParaRPr lang="en-US" sz="2400" dirty="0"/>
                    </a:p>
                  </a:txBody>
                  <a:tcPr/>
                </a:tc>
                <a:tc>
                  <a:txBody>
                    <a:bodyPr/>
                    <a:lstStyle/>
                    <a:p>
                      <a:pPr algn="ctr"/>
                      <a:r>
                        <a:rPr lang="en-US" sz="2400" dirty="0" smtClean="0"/>
                        <a:t>2049</a:t>
                      </a:r>
                    </a:p>
                    <a:p>
                      <a:pPr algn="ctr"/>
                      <a:r>
                        <a:rPr lang="en-US" sz="2400" dirty="0" smtClean="0"/>
                        <a:t>(39yrs)</a:t>
                      </a:r>
                    </a:p>
                  </a:txBody>
                  <a:tcPr/>
                </a:tc>
              </a:tr>
            </a:tbl>
          </a:graphicData>
        </a:graphic>
      </p:graphicFrame>
      <p:graphicFrame>
        <p:nvGraphicFramePr>
          <p:cNvPr id="11" name="Content Placeholder 3"/>
          <p:cNvGraphicFramePr>
            <a:graphicFrameLocks/>
          </p:cNvGraphicFramePr>
          <p:nvPr/>
        </p:nvGraphicFramePr>
        <p:xfrm>
          <a:off x="317936" y="3405344"/>
          <a:ext cx="8534400" cy="2755203"/>
        </p:xfrm>
        <a:graphic>
          <a:graphicData uri="http://schemas.openxmlformats.org/drawingml/2006/table">
            <a:tbl>
              <a:tblPr firstRow="1" bandRow="1">
                <a:tableStyleId>{5C22544A-7EE6-4342-B048-85BDC9FD1C3A}</a:tableStyleId>
              </a:tblPr>
              <a:tblGrid>
                <a:gridCol w="2133600"/>
                <a:gridCol w="2133600"/>
                <a:gridCol w="2133600"/>
                <a:gridCol w="2133600"/>
              </a:tblGrid>
              <a:tr h="778859">
                <a:tc>
                  <a:txBody>
                    <a:bodyPr/>
                    <a:lstStyle/>
                    <a:p>
                      <a:r>
                        <a:rPr lang="en-US" sz="2400" dirty="0" smtClean="0"/>
                        <a:t>10</a:t>
                      </a:r>
                      <a:r>
                        <a:rPr lang="en-US" sz="2400" baseline="30000" dirty="0" smtClean="0"/>
                        <a:t>th</a:t>
                      </a:r>
                      <a:r>
                        <a:rPr lang="en-US" sz="2400" dirty="0" smtClean="0"/>
                        <a:t> Grade</a:t>
                      </a:r>
                      <a:endParaRPr lang="en-US" sz="2400" dirty="0"/>
                    </a:p>
                  </a:txBody>
                  <a:tcPr/>
                </a:tc>
                <a:tc>
                  <a:txBody>
                    <a:bodyPr/>
                    <a:lstStyle/>
                    <a:p>
                      <a:pPr algn="ctr"/>
                      <a:r>
                        <a:rPr lang="en-US" sz="2400" dirty="0" smtClean="0"/>
                        <a:t>African American </a:t>
                      </a:r>
                      <a:endParaRPr lang="en-US" sz="2400" dirty="0"/>
                    </a:p>
                  </a:txBody>
                  <a:tcPr/>
                </a:tc>
                <a:tc>
                  <a:txBody>
                    <a:bodyPr/>
                    <a:lstStyle/>
                    <a:p>
                      <a:pPr algn="ctr"/>
                      <a:r>
                        <a:rPr lang="en-US" sz="2400" dirty="0" smtClean="0"/>
                        <a:t>Latino</a:t>
                      </a:r>
                      <a:r>
                        <a:rPr lang="en-US" sz="2400" baseline="0" dirty="0" smtClean="0"/>
                        <a:t> </a:t>
                      </a:r>
                      <a:endParaRPr lang="en-US" sz="2400" dirty="0"/>
                    </a:p>
                  </a:txBody>
                  <a:tcPr/>
                </a:tc>
                <a:tc>
                  <a:txBody>
                    <a:bodyPr/>
                    <a:lstStyle/>
                    <a:p>
                      <a:pPr algn="ctr"/>
                      <a:r>
                        <a:rPr lang="en-US" sz="2400" dirty="0" smtClean="0"/>
                        <a:t>Native American </a:t>
                      </a:r>
                      <a:endParaRPr lang="en-US" sz="2400" dirty="0"/>
                    </a:p>
                  </a:txBody>
                  <a:tcPr/>
                </a:tc>
              </a:tr>
              <a:tr h="778859">
                <a:tc>
                  <a:txBody>
                    <a:bodyPr/>
                    <a:lstStyle/>
                    <a:p>
                      <a:r>
                        <a:rPr lang="en-US" sz="2400" dirty="0" smtClean="0"/>
                        <a:t>Reading</a:t>
                      </a:r>
                      <a:endParaRPr lang="en-US" sz="2400" dirty="0"/>
                    </a:p>
                  </a:txBody>
                  <a:tcPr/>
                </a:tc>
                <a:tc>
                  <a:txBody>
                    <a:bodyPr/>
                    <a:lstStyle/>
                    <a:p>
                      <a:pPr algn="ctr"/>
                      <a:r>
                        <a:rPr lang="en-US" sz="2400" dirty="0" smtClean="0"/>
                        <a:t>2017</a:t>
                      </a:r>
                    </a:p>
                    <a:p>
                      <a:pPr algn="ctr"/>
                      <a:r>
                        <a:rPr lang="en-US" sz="2400" dirty="0" smtClean="0"/>
                        <a:t>(7yrs)</a:t>
                      </a:r>
                      <a:endParaRPr lang="en-US" sz="2400" dirty="0"/>
                    </a:p>
                  </a:txBody>
                  <a:tcPr/>
                </a:tc>
                <a:tc>
                  <a:txBody>
                    <a:bodyPr/>
                    <a:lstStyle/>
                    <a:p>
                      <a:pPr algn="ctr"/>
                      <a:r>
                        <a:rPr lang="en-US" sz="2400" dirty="0" smtClean="0"/>
                        <a:t>2017</a:t>
                      </a:r>
                    </a:p>
                    <a:p>
                      <a:pPr algn="ctr"/>
                      <a:r>
                        <a:rPr lang="en-US" sz="2400" dirty="0" smtClean="0"/>
                        <a:t>(7yrs)</a:t>
                      </a:r>
                      <a:endParaRPr lang="en-US" sz="2400" dirty="0"/>
                    </a:p>
                  </a:txBody>
                  <a:tcPr/>
                </a:tc>
                <a:tc>
                  <a:txBody>
                    <a:bodyPr/>
                    <a:lstStyle/>
                    <a:p>
                      <a:pPr algn="ctr"/>
                      <a:r>
                        <a:rPr lang="en-US" sz="2400" dirty="0" smtClean="0"/>
                        <a:t>2018</a:t>
                      </a:r>
                    </a:p>
                    <a:p>
                      <a:pPr algn="ctr"/>
                      <a:r>
                        <a:rPr lang="en-US" sz="2400" dirty="0" smtClean="0"/>
                        <a:t>(8yrs)</a:t>
                      </a:r>
                      <a:endParaRPr lang="en-US" sz="2400" dirty="0"/>
                    </a:p>
                  </a:txBody>
                  <a:tcPr/>
                </a:tc>
              </a:tr>
              <a:tr h="1109283">
                <a:tc>
                  <a:txBody>
                    <a:bodyPr/>
                    <a:lstStyle/>
                    <a:p>
                      <a:r>
                        <a:rPr lang="en-US" sz="2400" dirty="0" smtClean="0"/>
                        <a:t>Math</a:t>
                      </a:r>
                      <a:endParaRPr lang="en-US" sz="2400" dirty="0"/>
                    </a:p>
                  </a:txBody>
                  <a:tcPr/>
                </a:tc>
                <a:tc>
                  <a:txBody>
                    <a:bodyPr/>
                    <a:lstStyle/>
                    <a:p>
                      <a:pPr algn="ctr"/>
                      <a:r>
                        <a:rPr lang="en-US" sz="2400" dirty="0" smtClean="0"/>
                        <a:t>2064</a:t>
                      </a:r>
                    </a:p>
                    <a:p>
                      <a:pPr algn="ctr"/>
                      <a:r>
                        <a:rPr lang="en-US" sz="2400" dirty="0" smtClean="0"/>
                        <a:t>(54yrs)</a:t>
                      </a:r>
                      <a:endParaRPr lang="en-US" sz="2400" dirty="0"/>
                    </a:p>
                  </a:txBody>
                  <a:tcPr/>
                </a:tc>
                <a:tc>
                  <a:txBody>
                    <a:bodyPr/>
                    <a:lstStyle/>
                    <a:p>
                      <a:pPr algn="ctr"/>
                      <a:r>
                        <a:rPr lang="en-US" sz="2400" dirty="0" smtClean="0"/>
                        <a:t>2056</a:t>
                      </a:r>
                    </a:p>
                    <a:p>
                      <a:pPr algn="ctr"/>
                      <a:r>
                        <a:rPr lang="en-US" sz="2400" dirty="0" smtClean="0"/>
                        <a:t>(46yrs)</a:t>
                      </a:r>
                      <a:endParaRPr lang="en-US" sz="2400" dirty="0"/>
                    </a:p>
                  </a:txBody>
                  <a:tcPr/>
                </a:tc>
                <a:tc>
                  <a:txBody>
                    <a:bodyPr/>
                    <a:lstStyle/>
                    <a:p>
                      <a:pPr algn="ctr"/>
                      <a:r>
                        <a:rPr lang="en-US" sz="2400" dirty="0" smtClean="0"/>
                        <a:t>2058</a:t>
                      </a:r>
                    </a:p>
                    <a:p>
                      <a:pPr algn="ctr"/>
                      <a:r>
                        <a:rPr lang="en-US" sz="2400" dirty="0" smtClean="0"/>
                        <a:t>(48yrs)</a:t>
                      </a:r>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4000" b="1" smtClean="0">
                <a:solidFill>
                  <a:srgbClr val="71535C"/>
                </a:solidFill>
                <a:latin typeface="+mn-lt"/>
              </a:rPr>
              <a:t>High school graduation rates 2007-08</a:t>
            </a:r>
            <a:endParaRPr lang="en-US" sz="3700" b="1">
              <a:solidFill>
                <a:srgbClr val="71535C"/>
              </a:solidFill>
              <a:latin typeface="+mn-lt"/>
              <a:ea typeface="Calibri" pitchFamily="34" charset="0"/>
              <a:cs typeface="Times New Roman" pitchFamily="18" charset="0"/>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graphicFrame>
        <p:nvGraphicFramePr>
          <p:cNvPr id="12" name="Content Placeholder 3"/>
          <p:cNvGraphicFramePr>
            <a:graphicFrameLocks noGrp="1"/>
          </p:cNvGraphicFramePr>
          <p:nvPr>
            <p:ph idx="4294967295"/>
          </p:nvPr>
        </p:nvGraphicFramePr>
        <p:xfrm>
          <a:off x="193128" y="1166648"/>
          <a:ext cx="8757745" cy="474377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3310757" y="0"/>
            <a:ext cx="5833872" cy="6172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endParaRPr kumimoji="0" lang="en-US" sz="3600" b="1" i="0" u="none" strike="noStrike" kern="1200" cap="none" spc="0" normalizeH="0" baseline="0" noProof="0">
              <a:ln>
                <a:noFill/>
              </a:ln>
              <a:solidFill>
                <a:srgbClr val="71535C"/>
              </a:solidFill>
              <a:effectLst/>
              <a:uLnTx/>
              <a:uFillTx/>
              <a:latin typeface="+mn-lt"/>
              <a:ea typeface="+mj-ea"/>
              <a:cs typeface="+mj-cs"/>
            </a:endParaRPr>
          </a:p>
        </p:txBody>
      </p:sp>
      <p:sp>
        <p:nvSpPr>
          <p:cNvPr id="7" name="Rectangle 6"/>
          <p:cNvSpPr/>
          <p:nvPr/>
        </p:nvSpPr>
        <p:spPr>
          <a:xfrm>
            <a:off x="0" y="0"/>
            <a:ext cx="3208283" cy="61722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rot="5400000">
            <a:off x="145042" y="3063240"/>
            <a:ext cx="61722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9" name="Rectangle 8"/>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0" name="Picture 9"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1" name="TextBox 4"/>
          <p:cNvSpPr txBox="1">
            <a:spLocks noChangeArrowheads="1"/>
          </p:cNvSpPr>
          <p:nvPr/>
        </p:nvSpPr>
        <p:spPr bwMode="auto">
          <a:xfrm>
            <a:off x="3499944" y="1718447"/>
            <a:ext cx="5186855" cy="1004442"/>
          </a:xfrm>
          <a:prstGeom prst="rect">
            <a:avLst/>
          </a:prstGeom>
          <a:noFill/>
          <a:ln w="9525">
            <a:noFill/>
            <a:miter lim="800000"/>
            <a:headEnd/>
            <a:tailEnd/>
          </a:ln>
        </p:spPr>
        <p:txBody>
          <a:bodyPr wrap="square">
            <a:spAutoFit/>
          </a:bodyPr>
          <a:lstStyle/>
          <a:p>
            <a:pPr eaLnBrk="1" hangingPunct="1">
              <a:lnSpc>
                <a:spcPts val="3700"/>
              </a:lnSpc>
              <a:buFont typeface="Arial" charset="0"/>
              <a:buNone/>
            </a:pPr>
            <a:r>
              <a:rPr lang="en-US" sz="2800" smtClean="0"/>
              <a:t>Who’s here</a:t>
            </a:r>
            <a:r>
              <a:rPr lang="en-US" sz="2800" smtClean="0"/>
              <a:t>? </a:t>
            </a:r>
            <a:endParaRPr lang="en-US" sz="2800" smtClean="0"/>
          </a:p>
          <a:p>
            <a:pPr eaLnBrk="1" hangingPunct="1">
              <a:lnSpc>
                <a:spcPts val="3700"/>
              </a:lnSpc>
              <a:buFont typeface="Arial" charset="0"/>
              <a:buNone/>
            </a:pPr>
            <a:r>
              <a:rPr lang="en-US" sz="2800" smtClean="0"/>
              <a:t>What </a:t>
            </a:r>
            <a:r>
              <a:rPr lang="en-US" sz="2800" smtClean="0"/>
              <a:t>are we doing today?</a:t>
            </a:r>
          </a:p>
        </p:txBody>
      </p:sp>
      <p:sp>
        <p:nvSpPr>
          <p:cNvPr id="13" name="Rectangle 12"/>
          <p:cNvSpPr/>
          <p:nvPr/>
        </p:nvSpPr>
        <p:spPr>
          <a:xfrm>
            <a:off x="0" y="1008995"/>
            <a:ext cx="3208282" cy="1323439"/>
          </a:xfrm>
          <a:prstGeom prst="rect">
            <a:avLst/>
          </a:prstGeom>
        </p:spPr>
        <p:txBody>
          <a:bodyPr wrap="square">
            <a:spAutoFit/>
          </a:bodyPr>
          <a:lstStyle/>
          <a:p>
            <a:pPr lvl="0" algn="ctr">
              <a:defRPr/>
            </a:pPr>
            <a:r>
              <a:rPr lang="en-US" sz="4000" b="1" smtClean="0">
                <a:solidFill>
                  <a:srgbClr val="71535C"/>
                </a:solidFill>
                <a:latin typeface="+mn-lt"/>
              </a:rPr>
              <a:t>Getting Started</a:t>
            </a:r>
            <a:endParaRPr lang="en-US" sz="4000" b="1">
              <a:solidFill>
                <a:srgbClr val="71535C"/>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310757" y="0"/>
            <a:ext cx="5833872" cy="6172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endParaRPr kumimoji="0" lang="en-US" sz="36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0"/>
            <a:ext cx="3208283" cy="61722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rot="5400000">
            <a:off x="145042" y="3063240"/>
            <a:ext cx="61722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extBox 4"/>
          <p:cNvSpPr txBox="1">
            <a:spLocks noChangeArrowheads="1"/>
          </p:cNvSpPr>
          <p:nvPr/>
        </p:nvSpPr>
        <p:spPr bwMode="auto">
          <a:xfrm>
            <a:off x="3626069" y="4587894"/>
            <a:ext cx="5171090" cy="461665"/>
          </a:xfrm>
          <a:prstGeom prst="rect">
            <a:avLst/>
          </a:prstGeom>
          <a:noFill/>
          <a:ln w="9525">
            <a:noFill/>
            <a:miter lim="800000"/>
            <a:headEnd/>
            <a:tailEnd/>
          </a:ln>
        </p:spPr>
        <p:txBody>
          <a:bodyPr wrap="square">
            <a:spAutoFit/>
          </a:bodyPr>
          <a:lstStyle/>
          <a:p>
            <a:pPr eaLnBrk="1" hangingPunct="1">
              <a:buFont typeface="Arial" charset="0"/>
              <a:buNone/>
            </a:pPr>
            <a:r>
              <a:rPr lang="en-US" sz="2400" smtClean="0">
                <a:latin typeface="+mn-lt"/>
              </a:rPr>
              <a:t>Let’s talk about YOUR kids!</a:t>
            </a:r>
          </a:p>
        </p:txBody>
      </p:sp>
      <p:sp>
        <p:nvSpPr>
          <p:cNvPr id="10" name="Rectangle 9"/>
          <p:cNvSpPr/>
          <p:nvPr/>
        </p:nvSpPr>
        <p:spPr>
          <a:xfrm>
            <a:off x="0" y="819807"/>
            <a:ext cx="3208282" cy="4401205"/>
          </a:xfrm>
          <a:prstGeom prst="rect">
            <a:avLst/>
          </a:prstGeom>
        </p:spPr>
        <p:txBody>
          <a:bodyPr wrap="square">
            <a:spAutoFit/>
          </a:bodyPr>
          <a:lstStyle/>
          <a:p>
            <a:pPr lvl="0" algn="ctr">
              <a:defRPr/>
            </a:pPr>
            <a:r>
              <a:rPr lang="en-US" sz="4000" b="1" smtClean="0">
                <a:solidFill>
                  <a:srgbClr val="71535C"/>
                </a:solidFill>
                <a:latin typeface="+mn-lt"/>
              </a:rPr>
              <a:t>What </a:t>
            </a:r>
            <a:r>
              <a:rPr lang="en-US" sz="4000" b="1" smtClean="0">
                <a:solidFill>
                  <a:srgbClr val="71535C"/>
                </a:solidFill>
                <a:latin typeface="+mn-lt"/>
              </a:rPr>
              <a:t>is </a:t>
            </a:r>
            <a:r>
              <a:rPr lang="en-US" sz="4000" b="1" smtClean="0">
                <a:solidFill>
                  <a:srgbClr val="71535C"/>
                </a:solidFill>
                <a:latin typeface="+mn-lt"/>
              </a:rPr>
              <a:t>the </a:t>
            </a:r>
            <a:r>
              <a:rPr lang="en-US" sz="4000" b="1" smtClean="0">
                <a:solidFill>
                  <a:srgbClr val="71535C"/>
                </a:solidFill>
                <a:latin typeface="+mn-lt"/>
              </a:rPr>
              <a:t>impact </a:t>
            </a:r>
            <a:r>
              <a:rPr lang="en-US" sz="4000" b="1" smtClean="0">
                <a:solidFill>
                  <a:srgbClr val="71535C"/>
                </a:solidFill>
                <a:latin typeface="+mn-lt"/>
              </a:rPr>
              <a:t/>
            </a:r>
            <a:br>
              <a:rPr lang="en-US" sz="4000" b="1" smtClean="0">
                <a:solidFill>
                  <a:srgbClr val="71535C"/>
                </a:solidFill>
                <a:latin typeface="+mn-lt"/>
              </a:rPr>
            </a:br>
            <a:r>
              <a:rPr lang="en-US" sz="4000" b="1" smtClean="0">
                <a:solidFill>
                  <a:srgbClr val="71535C"/>
                </a:solidFill>
                <a:latin typeface="+mn-lt"/>
              </a:rPr>
              <a:t>of </a:t>
            </a:r>
            <a:r>
              <a:rPr lang="en-US" sz="4000" b="1" smtClean="0">
                <a:solidFill>
                  <a:srgbClr val="71535C"/>
                </a:solidFill>
                <a:latin typeface="+mn-lt"/>
              </a:rPr>
              <a:t>race </a:t>
            </a:r>
            <a:r>
              <a:rPr lang="en-US" sz="4000" b="1" smtClean="0">
                <a:solidFill>
                  <a:srgbClr val="71535C"/>
                </a:solidFill>
                <a:latin typeface="+mn-lt"/>
              </a:rPr>
              <a:t/>
            </a:r>
            <a:br>
              <a:rPr lang="en-US" sz="4000" b="1" smtClean="0">
                <a:solidFill>
                  <a:srgbClr val="71535C"/>
                </a:solidFill>
                <a:latin typeface="+mn-lt"/>
              </a:rPr>
            </a:br>
            <a:r>
              <a:rPr lang="en-US" sz="4000" b="1" smtClean="0">
                <a:solidFill>
                  <a:srgbClr val="71535C"/>
                </a:solidFill>
                <a:latin typeface="+mn-lt"/>
              </a:rPr>
              <a:t>and/or </a:t>
            </a:r>
            <a:r>
              <a:rPr lang="en-US" sz="4000" b="1" smtClean="0">
                <a:solidFill>
                  <a:srgbClr val="71535C"/>
                </a:solidFill>
                <a:latin typeface="+mn-lt"/>
              </a:rPr>
              <a:t>culture </a:t>
            </a:r>
            <a:r>
              <a:rPr lang="en-US" sz="4000" b="1" smtClean="0">
                <a:solidFill>
                  <a:srgbClr val="71535C"/>
                </a:solidFill>
                <a:latin typeface="+mn-lt"/>
              </a:rPr>
              <a:t/>
            </a:r>
            <a:br>
              <a:rPr lang="en-US" sz="4000" b="1" smtClean="0">
                <a:solidFill>
                  <a:srgbClr val="71535C"/>
                </a:solidFill>
                <a:latin typeface="+mn-lt"/>
              </a:rPr>
            </a:br>
            <a:r>
              <a:rPr lang="en-US" sz="4000" b="1" smtClean="0">
                <a:solidFill>
                  <a:srgbClr val="71535C"/>
                </a:solidFill>
                <a:latin typeface="+mn-lt"/>
              </a:rPr>
              <a:t>on </a:t>
            </a:r>
            <a:r>
              <a:rPr lang="en-US" sz="4000" b="1" smtClean="0">
                <a:solidFill>
                  <a:srgbClr val="71535C"/>
                </a:solidFill>
                <a:latin typeface="+mn-lt"/>
              </a:rPr>
              <a:t>your students?</a:t>
            </a:r>
            <a:endParaRPr lang="en-US" sz="4000" b="1">
              <a:solidFill>
                <a:srgbClr val="71535C"/>
              </a:solidFill>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Personal Brainstorm:</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eaLnBrk="1" hangingPunct="1">
              <a:lnSpc>
                <a:spcPts val="2880"/>
              </a:lnSpc>
              <a:spcBef>
                <a:spcPts val="600"/>
              </a:spcBef>
              <a:spcAft>
                <a:spcPts val="1800"/>
              </a:spcAft>
              <a:buFont typeface="Arial" pitchFamily="34" charset="0"/>
              <a:buChar char="•"/>
            </a:pPr>
            <a:r>
              <a:rPr lang="en-US" sz="2400" smtClean="0">
                <a:latin typeface="+mn-lt"/>
              </a:rPr>
              <a:t>When you think about developing classroom expectations, what are the 3 most important </a:t>
            </a:r>
            <a:r>
              <a:rPr lang="en-US" sz="2400" smtClean="0">
                <a:latin typeface="+mn-lt"/>
              </a:rPr>
              <a:t>expectations</a:t>
            </a:r>
            <a:r>
              <a:rPr lang="en-US" sz="2400" smtClean="0">
                <a:latin typeface="+mn-lt"/>
              </a:rPr>
              <a:t>?</a:t>
            </a:r>
            <a:endParaRPr lang="en-US" sz="2400" smtClean="0">
              <a:latin typeface="+mn-lt"/>
            </a:endParaRPr>
          </a:p>
          <a:p>
            <a:pPr marL="347472" indent="-347472" eaLnBrk="1" hangingPunct="1">
              <a:lnSpc>
                <a:spcPts val="2880"/>
              </a:lnSpc>
              <a:spcBef>
                <a:spcPts val="600"/>
              </a:spcBef>
              <a:spcAft>
                <a:spcPts val="1800"/>
              </a:spcAft>
              <a:buFont typeface="Arial" pitchFamily="34" charset="0"/>
              <a:buChar char="•"/>
            </a:pPr>
            <a:r>
              <a:rPr lang="en-US" sz="2400" smtClean="0">
                <a:latin typeface="+mn-lt"/>
              </a:rPr>
              <a:t>What happens if these expectations are in conflict with your students’ expectations or with your building’s expectations?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Group brainstorm…</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eaLnBrk="1" hangingPunct="1">
              <a:lnSpc>
                <a:spcPts val="2880"/>
              </a:lnSpc>
              <a:spcBef>
                <a:spcPts val="600"/>
              </a:spcBef>
              <a:buFont typeface="Arial" pitchFamily="34" charset="0"/>
              <a:buChar char="•"/>
            </a:pPr>
            <a:r>
              <a:rPr lang="en-US" sz="2400" smtClean="0">
                <a:latin typeface="+mn-lt"/>
              </a:rPr>
              <a:t>As a table group, have a conversation about the following:</a:t>
            </a:r>
          </a:p>
          <a:p>
            <a:pPr marL="713232" lvl="1" indent="-347472" eaLnBrk="1" hangingPunct="1">
              <a:lnSpc>
                <a:spcPts val="2880"/>
              </a:lnSpc>
              <a:spcBef>
                <a:spcPts val="600"/>
              </a:spcBef>
              <a:buFont typeface="Arial" pitchFamily="34" charset="0"/>
              <a:buChar char="•"/>
            </a:pPr>
            <a:r>
              <a:rPr lang="en-US" sz="2400" smtClean="0">
                <a:latin typeface="+mn-lt"/>
              </a:rPr>
              <a:t>When your expectations and the school’s expectations are different, what do you think happens to kids?</a:t>
            </a:r>
          </a:p>
          <a:p>
            <a:pPr marL="713232" lvl="1" indent="-347472" eaLnBrk="1" hangingPunct="1">
              <a:lnSpc>
                <a:spcPts val="2880"/>
              </a:lnSpc>
              <a:spcBef>
                <a:spcPts val="600"/>
              </a:spcBef>
              <a:buFont typeface="Arial" pitchFamily="34" charset="0"/>
              <a:buChar char="•"/>
            </a:pPr>
            <a:r>
              <a:rPr lang="en-US" sz="2400" smtClean="0">
                <a:latin typeface="+mn-lt"/>
              </a:rPr>
              <a:t>How can you impact change in this area?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Taking it a step further</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eaLnBrk="1" hangingPunct="1">
              <a:lnSpc>
                <a:spcPts val="2880"/>
              </a:lnSpc>
              <a:spcBef>
                <a:spcPts val="600"/>
              </a:spcBef>
              <a:buFont typeface="Wingdings 2" pitchFamily="18" charset="2"/>
              <a:buNone/>
            </a:pPr>
            <a:r>
              <a:rPr lang="en-US" sz="2400" smtClean="0">
                <a:latin typeface="+mn-lt"/>
              </a:rPr>
              <a:t>Respond based on your experiences as a student:</a:t>
            </a:r>
          </a:p>
          <a:p>
            <a:pPr marL="713232" lvl="1" indent="-347472" eaLnBrk="1" hangingPunct="1">
              <a:lnSpc>
                <a:spcPts val="2880"/>
              </a:lnSpc>
              <a:spcBef>
                <a:spcPts val="600"/>
              </a:spcBef>
              <a:buFont typeface="Arial" pitchFamily="34" charset="0"/>
              <a:buChar char="•"/>
            </a:pPr>
            <a:r>
              <a:rPr lang="en-US" sz="2400" smtClean="0">
                <a:latin typeface="+mn-lt"/>
              </a:rPr>
              <a:t>Who were the students who were most successful in your school?</a:t>
            </a:r>
          </a:p>
          <a:p>
            <a:pPr marL="713232" lvl="1" indent="-347472" eaLnBrk="1" hangingPunct="1">
              <a:lnSpc>
                <a:spcPts val="2880"/>
              </a:lnSpc>
              <a:spcBef>
                <a:spcPts val="600"/>
              </a:spcBef>
              <a:buFont typeface="Arial" pitchFamily="34" charset="0"/>
              <a:buChar char="•"/>
            </a:pPr>
            <a:r>
              <a:rPr lang="en-US" sz="2400" smtClean="0">
                <a:latin typeface="+mn-lt"/>
              </a:rPr>
              <a:t>Who were the students who experience the greatest challenges?</a:t>
            </a:r>
          </a:p>
          <a:p>
            <a:pPr marL="713232" lvl="1" indent="-347472" eaLnBrk="1" hangingPunct="1">
              <a:lnSpc>
                <a:spcPts val="2880"/>
              </a:lnSpc>
              <a:spcBef>
                <a:spcPts val="600"/>
              </a:spcBef>
              <a:buFont typeface="Arial" pitchFamily="34" charset="0"/>
              <a:buChar char="•"/>
            </a:pPr>
            <a:r>
              <a:rPr lang="en-US" sz="2400" smtClean="0">
                <a:latin typeface="+mn-lt"/>
              </a:rPr>
              <a:t>How was culture celebrated/ignored at your school?</a:t>
            </a:r>
          </a:p>
          <a:p>
            <a:pPr marL="713232" lvl="1" indent="-347472" eaLnBrk="1" hangingPunct="1">
              <a:lnSpc>
                <a:spcPts val="2880"/>
              </a:lnSpc>
              <a:spcBef>
                <a:spcPts val="600"/>
              </a:spcBef>
              <a:buFont typeface="Arial" pitchFamily="34" charset="0"/>
              <a:buChar char="•"/>
            </a:pPr>
            <a:r>
              <a:rPr lang="en-US" sz="2400" smtClean="0">
                <a:latin typeface="+mn-lt"/>
              </a:rPr>
              <a:t>Describe the behaviors of students who were in conflict with the practices/expectations of your school building.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fontScale="77500" lnSpcReduction="20000"/>
          </a:bodyPr>
          <a:lstStyle/>
          <a:p>
            <a:pPr lvl="0" algn="ctr">
              <a:defRPr/>
            </a:pPr>
            <a:r>
              <a:rPr lang="en-US" sz="4000" b="1" smtClean="0">
                <a:solidFill>
                  <a:srgbClr val="71535C"/>
                </a:solidFill>
                <a:latin typeface="+mn-lt"/>
              </a:rPr>
              <a:t>What have you learned about these communities?</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eaLnBrk="1" hangingPunct="1">
              <a:lnSpc>
                <a:spcPts val="2880"/>
              </a:lnSpc>
              <a:spcBef>
                <a:spcPts val="600"/>
              </a:spcBef>
              <a:buFont typeface="Arial" pitchFamily="34" charset="0"/>
              <a:buChar char="•"/>
            </a:pPr>
            <a:r>
              <a:rPr lang="en-US" sz="2400" smtClean="0">
                <a:latin typeface="+mn-lt"/>
              </a:rPr>
              <a:t>What are the ways students/youth interact with adults/elders?</a:t>
            </a:r>
          </a:p>
          <a:p>
            <a:pPr marL="347472" indent="-347472" eaLnBrk="1" hangingPunct="1">
              <a:lnSpc>
                <a:spcPts val="2880"/>
              </a:lnSpc>
              <a:spcBef>
                <a:spcPts val="600"/>
              </a:spcBef>
              <a:buFont typeface="Arial" pitchFamily="34" charset="0"/>
              <a:buChar char="•"/>
            </a:pPr>
            <a:r>
              <a:rPr lang="en-US" sz="2400" smtClean="0">
                <a:latin typeface="+mn-lt"/>
              </a:rPr>
              <a:t>What are the most effective methods of </a:t>
            </a:r>
            <a:r>
              <a:rPr lang="en-US" sz="2400" smtClean="0">
                <a:latin typeface="+mn-lt"/>
              </a:rPr>
              <a:t>communicating </a:t>
            </a:r>
            <a:r>
              <a:rPr lang="en-US" sz="2400" smtClean="0">
                <a:latin typeface="+mn-lt"/>
              </a:rPr>
              <a:t/>
            </a:r>
            <a:br>
              <a:rPr lang="en-US" sz="2400" smtClean="0">
                <a:latin typeface="+mn-lt"/>
              </a:rPr>
            </a:br>
            <a:r>
              <a:rPr lang="en-US" sz="2400" smtClean="0">
                <a:latin typeface="+mn-lt"/>
              </a:rPr>
              <a:t>with </a:t>
            </a:r>
            <a:r>
              <a:rPr lang="en-US" sz="2400" smtClean="0">
                <a:latin typeface="+mn-lt"/>
              </a:rPr>
              <a:t>parents?</a:t>
            </a:r>
          </a:p>
          <a:p>
            <a:pPr marL="347472" indent="-347472" eaLnBrk="1" hangingPunct="1">
              <a:lnSpc>
                <a:spcPts val="2880"/>
              </a:lnSpc>
              <a:spcBef>
                <a:spcPts val="600"/>
              </a:spcBef>
              <a:buFont typeface="Arial" pitchFamily="34" charset="0"/>
              <a:buChar char="•"/>
            </a:pPr>
            <a:r>
              <a:rPr lang="en-US" sz="2400" smtClean="0">
                <a:latin typeface="+mn-lt"/>
              </a:rPr>
              <a:t>Who are the community leaders?</a:t>
            </a:r>
          </a:p>
          <a:p>
            <a:pPr marL="347472" indent="-347472" eaLnBrk="1" hangingPunct="1">
              <a:lnSpc>
                <a:spcPts val="2880"/>
              </a:lnSpc>
              <a:spcBef>
                <a:spcPts val="600"/>
              </a:spcBef>
              <a:buFont typeface="Arial" pitchFamily="34" charset="0"/>
              <a:buChar char="•"/>
            </a:pPr>
            <a:r>
              <a:rPr lang="en-US" sz="2400" smtClean="0">
                <a:latin typeface="+mn-lt"/>
              </a:rPr>
              <a:t>What important traditions/holidays need to be recognized/acknowledged?</a:t>
            </a:r>
          </a:p>
          <a:p>
            <a:pPr marL="347472" indent="-347472" eaLnBrk="1" hangingPunct="1">
              <a:lnSpc>
                <a:spcPts val="2880"/>
              </a:lnSpc>
              <a:spcBef>
                <a:spcPts val="600"/>
              </a:spcBef>
              <a:buFont typeface="Arial" pitchFamily="34" charset="0"/>
              <a:buChar char="•"/>
            </a:pPr>
            <a:r>
              <a:rPr lang="en-US" sz="2400" smtClean="0">
                <a:latin typeface="+mn-lt"/>
              </a:rPr>
              <a:t>Anything else?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How can you learn more?</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371600"/>
            <a:ext cx="8229600" cy="4953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eaLnBrk="1" fontAlgn="auto" hangingPunct="1">
              <a:lnSpc>
                <a:spcPts val="2880"/>
              </a:lnSpc>
              <a:spcBef>
                <a:spcPts val="600"/>
              </a:spcBef>
              <a:spcAft>
                <a:spcPts val="0"/>
              </a:spcAft>
              <a:buFont typeface="Arial" pitchFamily="34" charset="0"/>
              <a:buChar char="•"/>
              <a:defRPr/>
            </a:pPr>
            <a:r>
              <a:rPr lang="en-US" sz="2400" smtClean="0">
                <a:latin typeface="+mn-lt"/>
              </a:rPr>
              <a:t>Find an adult/parent with whom you can have coffee 1 – 2 times per month.</a:t>
            </a:r>
          </a:p>
          <a:p>
            <a:pPr marL="347472" indent="-347472" eaLnBrk="1" fontAlgn="auto" hangingPunct="1">
              <a:lnSpc>
                <a:spcPts val="2880"/>
              </a:lnSpc>
              <a:spcBef>
                <a:spcPts val="600"/>
              </a:spcBef>
              <a:spcAft>
                <a:spcPts val="0"/>
              </a:spcAft>
              <a:buFont typeface="Arial" pitchFamily="34" charset="0"/>
              <a:buChar char="•"/>
              <a:defRPr/>
            </a:pPr>
            <a:r>
              <a:rPr lang="en-US" sz="2400" smtClean="0">
                <a:latin typeface="+mn-lt"/>
              </a:rPr>
              <a:t>Visit ethnic restaurants in your community and take notes about:</a:t>
            </a:r>
          </a:p>
          <a:p>
            <a:pPr marL="858838" lvl="1" indent="-465138" eaLnBrk="1" fontAlgn="auto" hangingPunct="1">
              <a:lnSpc>
                <a:spcPts val="2880"/>
              </a:lnSpc>
              <a:spcAft>
                <a:spcPts val="0"/>
              </a:spcAft>
              <a:buFont typeface="Arial" pitchFamily="34" charset="0"/>
              <a:buChar char="•"/>
              <a:defRPr/>
            </a:pPr>
            <a:r>
              <a:rPr lang="en-US" sz="2400" smtClean="0">
                <a:latin typeface="+mn-lt"/>
              </a:rPr>
              <a:t>How families interact.</a:t>
            </a:r>
          </a:p>
          <a:p>
            <a:pPr marL="858838" lvl="1" indent="-465138" eaLnBrk="1" fontAlgn="auto" hangingPunct="1">
              <a:lnSpc>
                <a:spcPts val="2880"/>
              </a:lnSpc>
              <a:spcAft>
                <a:spcPts val="0"/>
              </a:spcAft>
              <a:buFont typeface="Arial" pitchFamily="34" charset="0"/>
              <a:buChar char="•"/>
              <a:defRPr/>
            </a:pPr>
            <a:r>
              <a:rPr lang="en-US" sz="2400" smtClean="0">
                <a:latin typeface="+mn-lt"/>
              </a:rPr>
              <a:t>How adults and children share space.</a:t>
            </a:r>
          </a:p>
          <a:p>
            <a:pPr marL="858838" lvl="1" indent="-465138" eaLnBrk="1" fontAlgn="auto" hangingPunct="1">
              <a:lnSpc>
                <a:spcPts val="2880"/>
              </a:lnSpc>
              <a:spcAft>
                <a:spcPts val="0"/>
              </a:spcAft>
              <a:buFont typeface="Arial" pitchFamily="34" charset="0"/>
              <a:buChar char="•"/>
              <a:defRPr/>
            </a:pPr>
            <a:r>
              <a:rPr lang="en-US" sz="2400" smtClean="0">
                <a:latin typeface="+mn-lt"/>
              </a:rPr>
              <a:t>Noise levels.</a:t>
            </a:r>
          </a:p>
          <a:p>
            <a:pPr marL="858838" lvl="1" indent="-465138" eaLnBrk="1" fontAlgn="auto" hangingPunct="1">
              <a:lnSpc>
                <a:spcPts val="2880"/>
              </a:lnSpc>
              <a:spcAft>
                <a:spcPts val="0"/>
              </a:spcAft>
              <a:buFont typeface="Arial" pitchFamily="34" charset="0"/>
              <a:buChar char="•"/>
              <a:defRPr/>
            </a:pPr>
            <a:r>
              <a:rPr lang="en-US" sz="2400" smtClean="0">
                <a:latin typeface="+mn-lt"/>
              </a:rPr>
              <a:t>What you hear when you close your eyes.</a:t>
            </a:r>
          </a:p>
          <a:p>
            <a:pPr marL="858838" lvl="1" indent="-465138" eaLnBrk="1" fontAlgn="auto" hangingPunct="1">
              <a:lnSpc>
                <a:spcPts val="2880"/>
              </a:lnSpc>
              <a:spcAft>
                <a:spcPts val="0"/>
              </a:spcAft>
              <a:buFont typeface="Arial" pitchFamily="34" charset="0"/>
              <a:buChar char="•"/>
              <a:defRPr/>
            </a:pPr>
            <a:r>
              <a:rPr lang="en-US" sz="2400" smtClean="0">
                <a:latin typeface="+mn-lt"/>
              </a:rPr>
              <a:t>Foods  you try that you have never eaten </a:t>
            </a:r>
            <a:r>
              <a:rPr lang="en-US" sz="2400" smtClean="0">
                <a:latin typeface="+mn-lt"/>
              </a:rPr>
              <a:t>before</a:t>
            </a:r>
            <a:r>
              <a:rPr lang="en-US" sz="2400" smtClean="0">
                <a:latin typeface="+mn-lt"/>
              </a:rPr>
              <a:t>.</a:t>
            </a:r>
            <a:endParaRPr lang="en-US" sz="2400" smtClean="0">
              <a:latin typeface="+mn-lt"/>
            </a:endParaRPr>
          </a:p>
          <a:p>
            <a:pPr marL="347472" indent="-347472" eaLnBrk="1" fontAlgn="auto" hangingPunct="1">
              <a:lnSpc>
                <a:spcPts val="2880"/>
              </a:lnSpc>
              <a:spcBef>
                <a:spcPts val="600"/>
              </a:spcBef>
              <a:spcAft>
                <a:spcPts val="0"/>
              </a:spcAft>
              <a:buFont typeface="Arial" pitchFamily="34" charset="0"/>
              <a:buChar char="•"/>
              <a:defRPr/>
            </a:pPr>
            <a:r>
              <a:rPr lang="en-US" sz="2400" smtClean="0">
                <a:latin typeface="+mn-lt"/>
              </a:rPr>
              <a:t>Visit religious sites/institutions where your students worship.</a:t>
            </a:r>
          </a:p>
          <a:p>
            <a:pPr marL="347472" indent="-347472" eaLnBrk="1" fontAlgn="auto" hangingPunct="1">
              <a:lnSpc>
                <a:spcPts val="2880"/>
              </a:lnSpc>
              <a:spcBef>
                <a:spcPts val="600"/>
              </a:spcBef>
              <a:spcAft>
                <a:spcPts val="0"/>
              </a:spcAft>
              <a:buFont typeface="Arial" pitchFamily="34" charset="0"/>
              <a:buChar char="•"/>
              <a:defRPr/>
            </a:pPr>
            <a:r>
              <a:rPr lang="en-US" sz="2400" smtClean="0">
                <a:latin typeface="+mn-lt"/>
              </a:rPr>
              <a:t>Commit to attending cultural events in the community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310757" y="0"/>
            <a:ext cx="5833872" cy="6172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endParaRPr kumimoji="0" lang="en-US" sz="36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0"/>
            <a:ext cx="3208283" cy="61722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rot="5400000">
            <a:off x="145042" y="3063240"/>
            <a:ext cx="61722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0" name="Rectangle 9"/>
          <p:cNvSpPr/>
          <p:nvPr/>
        </p:nvSpPr>
        <p:spPr>
          <a:xfrm>
            <a:off x="0" y="819807"/>
            <a:ext cx="3208282" cy="1323439"/>
          </a:xfrm>
          <a:prstGeom prst="rect">
            <a:avLst/>
          </a:prstGeom>
        </p:spPr>
        <p:txBody>
          <a:bodyPr wrap="square">
            <a:spAutoFit/>
          </a:bodyPr>
          <a:lstStyle/>
          <a:p>
            <a:pPr lvl="0" algn="ctr">
              <a:defRPr/>
            </a:pPr>
            <a:r>
              <a:rPr lang="en-US" sz="4000" b="1" smtClean="0">
                <a:solidFill>
                  <a:srgbClr val="71535C"/>
                </a:solidFill>
                <a:latin typeface="+mn-lt"/>
              </a:rPr>
              <a:t>Debrief</a:t>
            </a:r>
            <a:r>
              <a:rPr lang="en-US" sz="4000" b="1" smtClean="0">
                <a:solidFill>
                  <a:srgbClr val="71535C"/>
                </a:solidFill>
                <a:latin typeface="+mn-lt"/>
              </a:rPr>
              <a:t>/</a:t>
            </a:r>
          </a:p>
          <a:p>
            <a:pPr lvl="0" algn="ctr">
              <a:defRPr/>
            </a:pPr>
            <a:r>
              <a:rPr lang="en-US" sz="4000" b="1" smtClean="0">
                <a:solidFill>
                  <a:srgbClr val="71535C"/>
                </a:solidFill>
                <a:latin typeface="+mn-lt"/>
              </a:rPr>
              <a:t>wrap-up</a:t>
            </a:r>
            <a:endParaRPr lang="en-US" sz="4000" b="1">
              <a:solidFill>
                <a:srgbClr val="71535C"/>
              </a:solidFill>
              <a:latin typeface="+mn-lt"/>
            </a:endParaRPr>
          </a:p>
        </p:txBody>
      </p:sp>
      <p:sp>
        <p:nvSpPr>
          <p:cNvPr id="11" name="Content Placeholder 2"/>
          <p:cNvSpPr>
            <a:spLocks noGrp="1"/>
          </p:cNvSpPr>
          <p:nvPr>
            <p:ph idx="1"/>
          </p:nvPr>
        </p:nvSpPr>
        <p:spPr>
          <a:xfrm>
            <a:off x="3492062" y="1600200"/>
            <a:ext cx="5194738" cy="4525963"/>
          </a:xfrm>
        </p:spPr>
        <p:txBody>
          <a:bodyPr/>
          <a:lstStyle/>
          <a:p>
            <a:pPr>
              <a:buNone/>
            </a:pPr>
            <a:endParaRPr lang="en-US" sz="2400"/>
          </a:p>
        </p:txBody>
      </p:sp>
      <p:sp>
        <p:nvSpPr>
          <p:cNvPr id="12" name="Rectangle 11"/>
          <p:cNvSpPr/>
          <p:nvPr/>
        </p:nvSpPr>
        <p:spPr>
          <a:xfrm>
            <a:off x="3267764" y="3244334"/>
            <a:ext cx="2608471" cy="369332"/>
          </a:xfrm>
          <a:prstGeom prst="rect">
            <a:avLst/>
          </a:prstGeom>
        </p:spPr>
        <p:txBody>
          <a:bodyPr wrap="none">
            <a:spAutoFit/>
          </a:bodyPr>
          <a:lstStyle/>
          <a:p>
            <a:r>
              <a:rPr lang="en-US" smtClean="0"/>
              <a:t>Questions and Answers</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310757" y="0"/>
            <a:ext cx="5833872" cy="6172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endParaRPr kumimoji="0" lang="en-US" sz="3600" b="1" i="0" u="none" strike="noStrike" kern="1200" cap="none" spc="0" normalizeH="0" baseline="0" noProof="0">
              <a:ln>
                <a:noFill/>
              </a:ln>
              <a:solidFill>
                <a:srgbClr val="71535C"/>
              </a:solidFill>
              <a:effectLst/>
              <a:uLnTx/>
              <a:uFillTx/>
              <a:latin typeface="+mn-lt"/>
              <a:ea typeface="+mj-ea"/>
              <a:cs typeface="+mj-cs"/>
            </a:endParaRPr>
          </a:p>
        </p:txBody>
      </p:sp>
      <p:sp>
        <p:nvSpPr>
          <p:cNvPr id="6" name="Rectangle 5"/>
          <p:cNvSpPr/>
          <p:nvPr/>
        </p:nvSpPr>
        <p:spPr>
          <a:xfrm>
            <a:off x="0" y="0"/>
            <a:ext cx="3208283" cy="61722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rot="5400000">
            <a:off x="145042" y="3063240"/>
            <a:ext cx="61722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9" name="Picture 8"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0" name="Rectangle 9"/>
          <p:cNvSpPr/>
          <p:nvPr/>
        </p:nvSpPr>
        <p:spPr>
          <a:xfrm>
            <a:off x="0" y="819807"/>
            <a:ext cx="3208282" cy="1938992"/>
          </a:xfrm>
          <a:prstGeom prst="rect">
            <a:avLst/>
          </a:prstGeom>
        </p:spPr>
        <p:txBody>
          <a:bodyPr wrap="square">
            <a:spAutoFit/>
          </a:bodyPr>
          <a:lstStyle/>
          <a:p>
            <a:pPr lvl="0" algn="ctr">
              <a:defRPr/>
            </a:pPr>
            <a:r>
              <a:rPr lang="en-US" sz="4000" b="1" smtClean="0">
                <a:solidFill>
                  <a:srgbClr val="71535C"/>
                </a:solidFill>
                <a:latin typeface="+mn-lt"/>
              </a:rPr>
              <a:t>Questions and </a:t>
            </a:r>
            <a:br>
              <a:rPr lang="en-US" sz="4000" b="1" smtClean="0">
                <a:solidFill>
                  <a:srgbClr val="71535C"/>
                </a:solidFill>
                <a:latin typeface="+mn-lt"/>
              </a:rPr>
            </a:br>
            <a:r>
              <a:rPr lang="en-US" sz="4000" b="1" smtClean="0">
                <a:solidFill>
                  <a:srgbClr val="71535C"/>
                </a:solidFill>
                <a:latin typeface="+mn-lt"/>
              </a:rPr>
              <a:t>Answers</a:t>
            </a:r>
            <a:endParaRPr lang="en-US" sz="4000" b="1">
              <a:solidFill>
                <a:srgbClr val="71535C"/>
              </a:solidFill>
              <a:latin typeface="+mn-lt"/>
            </a:endParaRPr>
          </a:p>
        </p:txBody>
      </p:sp>
      <p:sp>
        <p:nvSpPr>
          <p:cNvPr id="11" name="Content Placeholder 2"/>
          <p:cNvSpPr>
            <a:spLocks noGrp="1"/>
          </p:cNvSpPr>
          <p:nvPr>
            <p:ph idx="1"/>
          </p:nvPr>
        </p:nvSpPr>
        <p:spPr>
          <a:xfrm>
            <a:off x="3492062" y="2215058"/>
            <a:ext cx="5194738" cy="3974170"/>
          </a:xfrm>
        </p:spPr>
        <p:txBody>
          <a:bodyPr/>
          <a:lstStyle/>
          <a:p>
            <a:pPr>
              <a:buNone/>
            </a:pPr>
            <a:endParaRPr 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Free Trainings</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480088"/>
            <a:ext cx="8229600" cy="484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eaLnBrk="1" fontAlgn="auto" hangingPunct="1">
              <a:lnSpc>
                <a:spcPts val="2600"/>
              </a:lnSpc>
              <a:spcBef>
                <a:spcPts val="600"/>
              </a:spcBef>
              <a:spcAft>
                <a:spcPts val="0"/>
              </a:spcAft>
              <a:buFont typeface="Arial" pitchFamily="34" charset="0"/>
              <a:buChar char="•"/>
              <a:defRPr/>
            </a:pPr>
            <a:r>
              <a:rPr lang="en-US" sz="2200" smtClean="0">
                <a:latin typeface="+mn-lt"/>
              </a:rPr>
              <a:t>Communicating with parents from diverse backgrounds </a:t>
            </a:r>
            <a:r>
              <a:rPr lang="en-US" sz="2200" smtClean="0">
                <a:latin typeface="+mn-lt"/>
              </a:rPr>
              <a:t>– </a:t>
            </a:r>
            <a:r>
              <a:rPr lang="en-US" sz="2200" smtClean="0">
                <a:latin typeface="+mn-lt"/>
              </a:rPr>
              <a:t/>
            </a:r>
            <a:br>
              <a:rPr lang="en-US" sz="2200" smtClean="0">
                <a:latin typeface="+mn-lt"/>
              </a:rPr>
            </a:br>
            <a:r>
              <a:rPr lang="en-US" sz="2200" b="1" smtClean="0">
                <a:latin typeface="+mn-lt"/>
              </a:rPr>
              <a:t>CISL</a:t>
            </a:r>
            <a:r>
              <a:rPr lang="en-US" sz="2200" smtClean="0">
                <a:latin typeface="+mn-lt"/>
              </a:rPr>
              <a:t> </a:t>
            </a:r>
            <a:r>
              <a:rPr lang="en-US" sz="2200" smtClean="0">
                <a:latin typeface="+mn-lt"/>
              </a:rPr>
              <a:t>and </a:t>
            </a:r>
            <a:r>
              <a:rPr lang="en-US" sz="2200" b="1" smtClean="0">
                <a:latin typeface="+mn-lt"/>
              </a:rPr>
              <a:t>OEO</a:t>
            </a:r>
          </a:p>
          <a:p>
            <a:pPr marL="347472" indent="-347472" eaLnBrk="1" fontAlgn="auto" hangingPunct="1">
              <a:lnSpc>
                <a:spcPts val="2600"/>
              </a:lnSpc>
              <a:spcBef>
                <a:spcPts val="600"/>
              </a:spcBef>
              <a:spcAft>
                <a:spcPts val="0"/>
              </a:spcAft>
              <a:buFont typeface="Arial" pitchFamily="34" charset="0"/>
              <a:buChar char="•"/>
              <a:defRPr/>
            </a:pPr>
            <a:r>
              <a:rPr lang="en-US" sz="2200" smtClean="0">
                <a:latin typeface="+mn-lt"/>
              </a:rPr>
              <a:t>Developing authentic school- family </a:t>
            </a:r>
            <a:r>
              <a:rPr lang="en-US" sz="2200" smtClean="0">
                <a:latin typeface="+mn-lt"/>
              </a:rPr>
              <a:t>– </a:t>
            </a:r>
            <a:r>
              <a:rPr lang="en-US" sz="2200" smtClean="0">
                <a:latin typeface="+mn-lt"/>
              </a:rPr>
              <a:t/>
            </a:r>
            <a:br>
              <a:rPr lang="en-US" sz="2200" smtClean="0">
                <a:latin typeface="+mn-lt"/>
              </a:rPr>
            </a:br>
            <a:r>
              <a:rPr lang="en-US" sz="2200" smtClean="0">
                <a:latin typeface="+mn-lt"/>
              </a:rPr>
              <a:t>community </a:t>
            </a:r>
            <a:r>
              <a:rPr lang="en-US" sz="2200" smtClean="0">
                <a:latin typeface="+mn-lt"/>
              </a:rPr>
              <a:t>partnerships – </a:t>
            </a:r>
            <a:r>
              <a:rPr lang="en-US" sz="2200" b="1" smtClean="0">
                <a:latin typeface="+mn-lt"/>
              </a:rPr>
              <a:t>CISL</a:t>
            </a:r>
          </a:p>
          <a:p>
            <a:pPr marL="347472" indent="-347472" eaLnBrk="1" fontAlgn="auto" hangingPunct="1">
              <a:lnSpc>
                <a:spcPts val="2600"/>
              </a:lnSpc>
              <a:spcBef>
                <a:spcPts val="600"/>
              </a:spcBef>
              <a:spcAft>
                <a:spcPts val="0"/>
              </a:spcAft>
              <a:buFont typeface="Arial" pitchFamily="34" charset="0"/>
              <a:buChar char="•"/>
              <a:defRPr/>
            </a:pPr>
            <a:r>
              <a:rPr lang="en-US" sz="2200" smtClean="0">
                <a:latin typeface="+mn-lt"/>
              </a:rPr>
              <a:t>Understanding Washington State’s achievement gap – </a:t>
            </a:r>
            <a:r>
              <a:rPr lang="en-US" sz="2200" b="1" smtClean="0">
                <a:latin typeface="+mn-lt"/>
              </a:rPr>
              <a:t>CISL</a:t>
            </a:r>
          </a:p>
          <a:p>
            <a:pPr marL="347472" indent="-347472" eaLnBrk="1" fontAlgn="auto" hangingPunct="1">
              <a:lnSpc>
                <a:spcPts val="2600"/>
              </a:lnSpc>
              <a:spcBef>
                <a:spcPts val="600"/>
              </a:spcBef>
              <a:spcAft>
                <a:spcPts val="0"/>
              </a:spcAft>
              <a:buFont typeface="Arial" pitchFamily="34" charset="0"/>
              <a:buChar char="•"/>
              <a:defRPr/>
            </a:pPr>
            <a:r>
              <a:rPr lang="en-US" sz="2200" smtClean="0">
                <a:latin typeface="+mn-lt"/>
              </a:rPr>
              <a:t>Developing a strategic plan to address the achievement gap - </a:t>
            </a:r>
            <a:r>
              <a:rPr lang="en-US" sz="2200" b="1" smtClean="0">
                <a:latin typeface="+mn-lt"/>
              </a:rPr>
              <a:t>CISL</a:t>
            </a:r>
          </a:p>
          <a:p>
            <a:pPr marL="347472" indent="-347472" eaLnBrk="1" fontAlgn="auto" hangingPunct="1">
              <a:lnSpc>
                <a:spcPts val="2600"/>
              </a:lnSpc>
              <a:spcBef>
                <a:spcPts val="600"/>
              </a:spcBef>
              <a:spcAft>
                <a:spcPts val="0"/>
              </a:spcAft>
              <a:buFont typeface="Arial" pitchFamily="34" charset="0"/>
              <a:buChar char="•"/>
              <a:defRPr/>
            </a:pPr>
            <a:r>
              <a:rPr lang="en-US" sz="2200" smtClean="0">
                <a:latin typeface="+mn-lt"/>
              </a:rPr>
              <a:t>Understanding Civil Rights – </a:t>
            </a:r>
            <a:r>
              <a:rPr lang="en-US" sz="2200" b="1" smtClean="0">
                <a:latin typeface="+mn-lt"/>
              </a:rPr>
              <a:t>OSPI</a:t>
            </a:r>
            <a:r>
              <a:rPr lang="en-US" sz="2200" smtClean="0">
                <a:latin typeface="+mn-lt"/>
              </a:rPr>
              <a:t> and </a:t>
            </a:r>
            <a:r>
              <a:rPr lang="en-US" sz="2200" b="1" smtClean="0">
                <a:latin typeface="+mn-lt"/>
              </a:rPr>
              <a:t>WEA</a:t>
            </a:r>
          </a:p>
          <a:p>
            <a:pPr marL="347472" indent="-347472" eaLnBrk="1" fontAlgn="auto" hangingPunct="1">
              <a:lnSpc>
                <a:spcPts val="2600"/>
              </a:lnSpc>
              <a:spcBef>
                <a:spcPts val="600"/>
              </a:spcBef>
              <a:spcAft>
                <a:spcPts val="0"/>
              </a:spcAft>
              <a:buFont typeface="Arial" pitchFamily="34" charset="0"/>
              <a:buChar char="•"/>
              <a:defRPr/>
            </a:pPr>
            <a:r>
              <a:rPr lang="en-US" sz="2200" smtClean="0">
                <a:latin typeface="+mn-lt"/>
              </a:rPr>
              <a:t>Cultural Competence for educators– </a:t>
            </a:r>
            <a:r>
              <a:rPr lang="en-US" sz="2200" b="1" smtClean="0">
                <a:latin typeface="+mn-lt"/>
              </a:rPr>
              <a:t>CISL</a:t>
            </a:r>
            <a:r>
              <a:rPr lang="en-US" sz="2200" smtClean="0">
                <a:latin typeface="+mn-lt"/>
              </a:rPr>
              <a:t> and </a:t>
            </a:r>
            <a:r>
              <a:rPr lang="en-US" sz="2200" b="1" smtClean="0">
                <a:latin typeface="+mn-lt"/>
              </a:rPr>
              <a:t>WEA</a:t>
            </a:r>
            <a:r>
              <a:rPr lang="en-US" sz="2200" smtClean="0">
                <a:latin typeface="+mn-lt"/>
              </a:rPr>
              <a:t> </a:t>
            </a:r>
          </a:p>
          <a:p>
            <a:pPr marL="347472" indent="-347472" eaLnBrk="1" fontAlgn="auto" hangingPunct="1">
              <a:lnSpc>
                <a:spcPts val="2600"/>
              </a:lnSpc>
              <a:spcBef>
                <a:spcPts val="600"/>
              </a:spcBef>
              <a:spcAft>
                <a:spcPts val="0"/>
              </a:spcAft>
              <a:buFont typeface="Arial" pitchFamily="34" charset="0"/>
              <a:buChar char="•"/>
              <a:defRPr/>
            </a:pPr>
            <a:r>
              <a:rPr lang="en-US" sz="2200" smtClean="0">
                <a:latin typeface="+mn-lt"/>
              </a:rPr>
              <a:t>Creating culturally competent systems - </a:t>
            </a:r>
            <a:r>
              <a:rPr lang="en-US" sz="2200" b="1" smtClean="0">
                <a:latin typeface="+mn-lt"/>
              </a:rPr>
              <a:t>OSPI</a:t>
            </a:r>
            <a:r>
              <a:rPr lang="en-US" sz="2200" smtClean="0">
                <a:latin typeface="+mn-lt"/>
              </a:rPr>
              <a:t> </a:t>
            </a:r>
          </a:p>
          <a:p>
            <a:pPr marL="347472" indent="-347472" eaLnBrk="1" fontAlgn="auto" hangingPunct="1">
              <a:lnSpc>
                <a:spcPts val="2600"/>
              </a:lnSpc>
              <a:spcBef>
                <a:spcPts val="600"/>
              </a:spcBef>
              <a:spcAft>
                <a:spcPts val="0"/>
              </a:spcAft>
              <a:buFont typeface="Arial" pitchFamily="34" charset="0"/>
              <a:buChar char="•"/>
              <a:defRPr/>
            </a:pPr>
            <a:r>
              <a:rPr lang="en-US" sz="2200" smtClean="0">
                <a:latin typeface="+mn-lt"/>
              </a:rPr>
              <a:t>Cultural competence – build relationships with your </a:t>
            </a:r>
            <a:r>
              <a:rPr lang="en-US" sz="2200" smtClean="0">
                <a:latin typeface="+mn-lt"/>
              </a:rPr>
              <a:t>families </a:t>
            </a:r>
            <a:r>
              <a:rPr lang="en-US" sz="2200" smtClean="0">
                <a:latin typeface="+mn-lt"/>
              </a:rPr>
              <a:t/>
            </a:r>
            <a:br>
              <a:rPr lang="en-US" sz="2200" smtClean="0">
                <a:latin typeface="+mn-lt"/>
              </a:rPr>
            </a:br>
            <a:r>
              <a:rPr lang="en-US" sz="2200" smtClean="0">
                <a:latin typeface="+mn-lt"/>
              </a:rPr>
              <a:t>and </a:t>
            </a:r>
            <a:r>
              <a:rPr lang="en-US" sz="2200" smtClean="0">
                <a:latin typeface="+mn-lt"/>
              </a:rPr>
              <a:t>community!!!                                                </a:t>
            </a:r>
            <a:endParaRPr lang="en-US" sz="2200" dirty="0" smtClean="0">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Websites with FREE resources</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284890"/>
            <a:ext cx="8229600" cy="5039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eaLnBrk="1" fontAlgn="auto" hangingPunct="1">
              <a:lnSpc>
                <a:spcPts val="2160"/>
              </a:lnSpc>
              <a:spcBef>
                <a:spcPts val="600"/>
              </a:spcBef>
              <a:spcAft>
                <a:spcPts val="0"/>
              </a:spcAft>
              <a:buFont typeface="Arial" pitchFamily="34" charset="0"/>
              <a:buChar char="•"/>
              <a:defRPr/>
            </a:pPr>
            <a:r>
              <a:rPr lang="en-US" smtClean="0">
                <a:latin typeface="+mn-lt"/>
                <a:hlinkClick r:id="rId5"/>
              </a:rPr>
              <a:t>www.yourlearningcenter.org</a:t>
            </a:r>
            <a:r>
              <a:rPr lang="en-US" smtClean="0">
                <a:latin typeface="+mn-lt"/>
              </a:rPr>
              <a:t> (Center for the Improvement of Student Learning) – best practices research, translated materials, achievement gap studies, free training videos, interviews, power points, upcoming statewide events, Q &amp; A, etc.</a:t>
            </a:r>
          </a:p>
          <a:p>
            <a:pPr marL="347472" indent="-347472" eaLnBrk="1" fontAlgn="auto" hangingPunct="1">
              <a:lnSpc>
                <a:spcPts val="2160"/>
              </a:lnSpc>
              <a:spcBef>
                <a:spcPts val="600"/>
              </a:spcBef>
              <a:spcAft>
                <a:spcPts val="0"/>
              </a:spcAft>
              <a:buFont typeface="Arial" pitchFamily="34" charset="0"/>
              <a:buChar char="•"/>
              <a:defRPr/>
            </a:pPr>
            <a:r>
              <a:rPr lang="en-US" smtClean="0">
                <a:latin typeface="+mn-lt"/>
                <a:hlinkClick r:id="rId6"/>
              </a:rPr>
              <a:t>www.governor.wa.gov/oeo/</a:t>
            </a:r>
            <a:r>
              <a:rPr lang="en-US" smtClean="0">
                <a:latin typeface="+mn-lt"/>
              </a:rPr>
              <a:t>  (Office of the Education Ombudsman) – information for parents, upcoming trainings;</a:t>
            </a:r>
          </a:p>
          <a:p>
            <a:pPr marL="347472" indent="-347472" eaLnBrk="1" fontAlgn="auto" hangingPunct="1">
              <a:lnSpc>
                <a:spcPts val="2160"/>
              </a:lnSpc>
              <a:spcBef>
                <a:spcPts val="600"/>
              </a:spcBef>
              <a:spcAft>
                <a:spcPts val="0"/>
              </a:spcAft>
              <a:buFont typeface="Arial" pitchFamily="34" charset="0"/>
              <a:buChar char="•"/>
              <a:defRPr/>
            </a:pPr>
            <a:r>
              <a:rPr lang="en-US" smtClean="0">
                <a:latin typeface="+mn-lt"/>
                <a:hlinkClick r:id="rId7"/>
              </a:rPr>
              <a:t>www.cstp-wa.org</a:t>
            </a:r>
            <a:r>
              <a:rPr lang="en-US" smtClean="0">
                <a:latin typeface="+mn-lt"/>
              </a:rPr>
              <a:t> (Center for the Strengthening of the Teaching Profession) – Research on teaching practice, state ELL study, teacher advocacy trainings;</a:t>
            </a:r>
            <a:endParaRPr lang="en-US" smtClean="0">
              <a:latin typeface="+mn-lt"/>
              <a:hlinkClick r:id="rId7"/>
            </a:endParaRPr>
          </a:p>
          <a:p>
            <a:pPr marL="347472" indent="-347472" eaLnBrk="1" fontAlgn="auto" hangingPunct="1">
              <a:lnSpc>
                <a:spcPts val="2160"/>
              </a:lnSpc>
              <a:spcBef>
                <a:spcPts val="600"/>
              </a:spcBef>
              <a:spcAft>
                <a:spcPts val="0"/>
              </a:spcAft>
              <a:buFont typeface="Arial" pitchFamily="34" charset="0"/>
              <a:buChar char="•"/>
              <a:defRPr/>
            </a:pPr>
            <a:r>
              <a:rPr lang="en-US" smtClean="0">
                <a:latin typeface="+mn-lt"/>
                <a:hlinkClick r:id="rId7"/>
              </a:rPr>
              <a:t>www.edtrust.org</a:t>
            </a:r>
            <a:r>
              <a:rPr lang="en-US" smtClean="0">
                <a:latin typeface="+mn-lt"/>
              </a:rPr>
              <a:t> (Education Trust) – national best practice models and data on addressing the achievement gap,  real stories!, upcoming conferences;</a:t>
            </a:r>
          </a:p>
          <a:p>
            <a:pPr marL="347472" indent="-347472" eaLnBrk="1" fontAlgn="auto" hangingPunct="1">
              <a:lnSpc>
                <a:spcPts val="2160"/>
              </a:lnSpc>
              <a:spcBef>
                <a:spcPts val="600"/>
              </a:spcBef>
              <a:spcAft>
                <a:spcPts val="0"/>
              </a:spcAft>
              <a:buFont typeface="Arial" pitchFamily="34" charset="0"/>
              <a:buChar char="•"/>
              <a:defRPr/>
            </a:pPr>
            <a:r>
              <a:rPr lang="en-US" smtClean="0">
                <a:latin typeface="+mn-lt"/>
                <a:hlinkClick r:id="rId8"/>
              </a:rPr>
              <a:t>www.teachingtolerance.org</a:t>
            </a:r>
            <a:r>
              <a:rPr lang="en-US" smtClean="0">
                <a:latin typeface="+mn-lt"/>
              </a:rPr>
              <a:t> – teaching strategies to address cultural awareness student-to-student and teacher-to-student, lesson plans, activity grants, free supplies</a:t>
            </a:r>
          </a:p>
          <a:p>
            <a:pPr marL="347472" indent="-347472" eaLnBrk="1" fontAlgn="auto" hangingPunct="1">
              <a:lnSpc>
                <a:spcPts val="2160"/>
              </a:lnSpc>
              <a:spcBef>
                <a:spcPts val="600"/>
              </a:spcBef>
              <a:spcAft>
                <a:spcPts val="0"/>
              </a:spcAft>
              <a:buFont typeface="Arial" pitchFamily="34" charset="0"/>
              <a:buChar char="•"/>
              <a:defRPr/>
            </a:pPr>
            <a:r>
              <a:rPr lang="en-US" smtClean="0">
                <a:latin typeface="+mn-lt"/>
                <a:hlinkClick r:id="rId9"/>
              </a:rPr>
              <a:t>www.montgomeryschools.md.org</a:t>
            </a:r>
            <a:r>
              <a:rPr lang="en-US" smtClean="0">
                <a:latin typeface="+mn-lt"/>
              </a:rPr>
              <a:t> – sample district strategic plan to address the achievement gap (this district has done more than any other in the nation to address the achievement gap) – MUST CHECK OUT!!!</a:t>
            </a:r>
            <a:endParaRPr lang="en-US" dirty="0" smtClean="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smtClean="0">
                <a:ln>
                  <a:noFill/>
                </a:ln>
                <a:solidFill>
                  <a:srgbClr val="71535C"/>
                </a:solidFill>
                <a:effectLst/>
                <a:uLnTx/>
                <a:uFillTx/>
                <a:latin typeface="+mj-lt"/>
                <a:ea typeface="+mj-ea"/>
                <a:cs typeface="+mj-cs"/>
              </a:rPr>
              <a:t>Objectives</a:t>
            </a:r>
            <a:endParaRPr kumimoji="0" lang="en-US" sz="3600" b="1" i="0" u="none" strike="noStrike" kern="1200" cap="none" spc="0" normalizeH="0" baseline="0" noProof="0">
              <a:ln>
                <a:noFill/>
              </a:ln>
              <a:solidFill>
                <a:srgbClr val="71535C"/>
              </a:solidFill>
              <a:effectLst/>
              <a:uLnTx/>
              <a:uFillTx/>
              <a:latin typeface="+mj-lt"/>
              <a:ea typeface="+mj-ea"/>
              <a:cs typeface="+mj-cs"/>
            </a:endParaRPr>
          </a:p>
        </p:txBody>
      </p:sp>
      <p:sp>
        <p:nvSpPr>
          <p:cNvPr id="6" name="Rectangle 5"/>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9" name="Picture 8"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0" name="TextBox 4"/>
          <p:cNvSpPr txBox="1">
            <a:spLocks noChangeArrowheads="1"/>
          </p:cNvSpPr>
          <p:nvPr/>
        </p:nvSpPr>
        <p:spPr bwMode="auto">
          <a:xfrm>
            <a:off x="457200" y="1480088"/>
            <a:ext cx="8229600" cy="3118803"/>
          </a:xfrm>
          <a:prstGeom prst="rect">
            <a:avLst/>
          </a:prstGeom>
          <a:noFill/>
          <a:ln w="9525">
            <a:noFill/>
            <a:miter lim="800000"/>
            <a:headEnd/>
            <a:tailEnd/>
          </a:ln>
        </p:spPr>
        <p:txBody>
          <a:bodyPr wrap="square">
            <a:spAutoFit/>
          </a:bodyPr>
          <a:lstStyle/>
          <a:p>
            <a:pPr marL="347472" indent="-347472" eaLnBrk="1" hangingPunct="1">
              <a:lnSpc>
                <a:spcPts val="2800"/>
              </a:lnSpc>
              <a:spcBef>
                <a:spcPts val="600"/>
              </a:spcBef>
              <a:buFont typeface="Arial" pitchFamily="34" charset="0"/>
              <a:buChar char="•"/>
            </a:pPr>
            <a:r>
              <a:rPr lang="en-US" sz="2400" smtClean="0">
                <a:latin typeface="+mn-lt"/>
              </a:rPr>
              <a:t>Participants will develop a better understanding of their own personal cultural identity and how this impacts the way they develop classroom expectations.</a:t>
            </a:r>
          </a:p>
          <a:p>
            <a:pPr marL="347472" indent="-347472" eaLnBrk="1" hangingPunct="1">
              <a:lnSpc>
                <a:spcPts val="2800"/>
              </a:lnSpc>
              <a:spcBef>
                <a:spcPts val="600"/>
              </a:spcBef>
              <a:buFont typeface="Arial" pitchFamily="34" charset="0"/>
              <a:buChar char="•"/>
            </a:pPr>
            <a:r>
              <a:rPr lang="en-US" sz="2400" smtClean="0">
                <a:latin typeface="+mn-lt"/>
              </a:rPr>
              <a:t>Participants will develop a basic understanding of the variety of cultures in the region and how the cultural practices impact students’ responses to an education system.</a:t>
            </a:r>
          </a:p>
          <a:p>
            <a:pPr marL="347472" indent="-347472" eaLnBrk="1" hangingPunct="1">
              <a:lnSpc>
                <a:spcPts val="2800"/>
              </a:lnSpc>
              <a:spcBef>
                <a:spcPts val="600"/>
              </a:spcBef>
              <a:buFont typeface="Arial" pitchFamily="34" charset="0"/>
              <a:buChar char="•"/>
            </a:pPr>
            <a:r>
              <a:rPr lang="en-US" sz="2400" smtClean="0">
                <a:latin typeface="+mn-lt"/>
              </a:rPr>
              <a:t>Participants will leave with a toolkit of usable activities and materials.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j-lt"/>
              </a:rPr>
              <a:t>CISL resources</a:t>
            </a:r>
            <a:endParaRPr kumimoji="0" lang="en-US" sz="4000" b="1" i="0" u="none" strike="noStrike" kern="1200" cap="none" spc="0" normalizeH="0" baseline="0" noProof="0">
              <a:ln>
                <a:noFill/>
              </a:ln>
              <a:solidFill>
                <a:srgbClr val="71535C"/>
              </a:solidFill>
              <a:effectLst/>
              <a:uLnTx/>
              <a:uFillTx/>
              <a:latin typeface="+mj-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284890"/>
            <a:ext cx="8229600" cy="5039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latin typeface="+mn-lt"/>
              </a:rPr>
              <a:t>Website: </a:t>
            </a:r>
            <a:r>
              <a:rPr lang="en-US" sz="2400" smtClean="0">
                <a:latin typeface="+mn-lt"/>
                <a:hlinkClick r:id="rId5"/>
              </a:rPr>
              <a:t>www.yourlearningcenter.org</a:t>
            </a:r>
            <a:endParaRPr lang="en-US" sz="2400" smtClean="0">
              <a:latin typeface="+mn-lt"/>
            </a:endParaRPr>
          </a:p>
          <a:p>
            <a:pPr marL="713232" lvl="1" indent="-347472" eaLnBrk="1" hangingPunct="1">
              <a:lnSpc>
                <a:spcPts val="2880"/>
              </a:lnSpc>
              <a:spcBef>
                <a:spcPts val="600"/>
              </a:spcBef>
              <a:buFont typeface="Arial" pitchFamily="34" charset="0"/>
              <a:buChar char="•"/>
            </a:pPr>
            <a:r>
              <a:rPr lang="en-US" sz="2400" smtClean="0">
                <a:latin typeface="+mn-lt"/>
              </a:rPr>
              <a:t>Achievement Gap Oversight and Accountability Committee recommendations and agendas</a:t>
            </a:r>
          </a:p>
          <a:p>
            <a:pPr marL="713232" lvl="1" indent="-347472" eaLnBrk="1" hangingPunct="1">
              <a:lnSpc>
                <a:spcPts val="2880"/>
              </a:lnSpc>
              <a:spcBef>
                <a:spcPts val="600"/>
              </a:spcBef>
              <a:buFont typeface="Arial" pitchFamily="34" charset="0"/>
              <a:buChar char="•"/>
            </a:pPr>
            <a:r>
              <a:rPr lang="en-US" sz="2400" smtClean="0">
                <a:latin typeface="+mn-lt"/>
              </a:rPr>
              <a:t>Free training/support materials</a:t>
            </a:r>
          </a:p>
          <a:p>
            <a:pPr marL="1143000" lvl="4" indent="-347472">
              <a:lnSpc>
                <a:spcPts val="2880"/>
              </a:lnSpc>
              <a:spcBef>
                <a:spcPts val="600"/>
              </a:spcBef>
              <a:buFont typeface="Arial" pitchFamily="34" charset="0"/>
              <a:buChar char="•"/>
            </a:pPr>
            <a:r>
              <a:rPr lang="en-US" sz="2400" smtClean="0">
                <a:latin typeface="+mn-lt"/>
              </a:rPr>
              <a:t>Achievement gap</a:t>
            </a:r>
          </a:p>
          <a:p>
            <a:pPr marL="1143000" lvl="4" indent="-347472">
              <a:lnSpc>
                <a:spcPts val="2880"/>
              </a:lnSpc>
              <a:spcBef>
                <a:spcPts val="600"/>
              </a:spcBef>
              <a:buFont typeface="Arial" pitchFamily="34" charset="0"/>
              <a:buChar char="•"/>
            </a:pPr>
            <a:r>
              <a:rPr lang="en-US" sz="2400" smtClean="0">
                <a:latin typeface="+mn-lt"/>
              </a:rPr>
              <a:t>Cultural competence</a:t>
            </a:r>
          </a:p>
          <a:p>
            <a:pPr marL="1143000" lvl="4" indent="-347472">
              <a:lnSpc>
                <a:spcPts val="2880"/>
              </a:lnSpc>
              <a:spcBef>
                <a:spcPts val="600"/>
              </a:spcBef>
              <a:buFont typeface="Arial" pitchFamily="34" charset="0"/>
              <a:buChar char="•"/>
            </a:pPr>
            <a:r>
              <a:rPr lang="en-US" sz="2400" smtClean="0">
                <a:latin typeface="+mn-lt"/>
              </a:rPr>
              <a:t>Authentic family/community/school partnerships</a:t>
            </a:r>
          </a:p>
          <a:p>
            <a:pPr lvl="1" eaLnBrk="1" hangingPunct="1">
              <a:buFont typeface="Arial" charset="0"/>
              <a:buNone/>
            </a:pPr>
            <a:endParaRPr lang="en-US" sz="2400" smtClean="0">
              <a:latin typeface="+mn-lt"/>
            </a:endParaRPr>
          </a:p>
          <a:p>
            <a:pPr eaLnBrk="1" hangingPunct="1"/>
            <a:r>
              <a:rPr lang="en-US" sz="2400" smtClean="0">
                <a:latin typeface="+mn-lt"/>
              </a:rPr>
              <a:t>Contact information:</a:t>
            </a:r>
          </a:p>
          <a:p>
            <a:pPr marL="713232" lvl="1" indent="-347472" eaLnBrk="1" hangingPunct="1">
              <a:lnSpc>
                <a:spcPts val="2880"/>
              </a:lnSpc>
              <a:spcBef>
                <a:spcPts val="600"/>
              </a:spcBef>
              <a:buFont typeface="Arial" pitchFamily="34" charset="0"/>
              <a:buChar char="•"/>
            </a:pPr>
            <a:r>
              <a:rPr lang="en-US" sz="2400" smtClean="0">
                <a:latin typeface="+mn-lt"/>
                <a:hlinkClick r:id="rId6"/>
              </a:rPr>
              <a:t>cisl@k12.wa.us</a:t>
            </a:r>
            <a:endParaRPr lang="en-US" sz="2400" smtClean="0">
              <a:latin typeface="+mn-lt"/>
            </a:endParaRPr>
          </a:p>
          <a:p>
            <a:pPr marL="713232" lvl="1" indent="-347472" eaLnBrk="1" hangingPunct="1">
              <a:lnSpc>
                <a:spcPts val="2880"/>
              </a:lnSpc>
              <a:spcBef>
                <a:spcPts val="600"/>
              </a:spcBef>
              <a:buFont typeface="Arial" pitchFamily="34" charset="0"/>
              <a:buChar char="•"/>
            </a:pPr>
            <a:r>
              <a:rPr lang="en-US" sz="2400" smtClean="0">
                <a:latin typeface="+mn-lt"/>
              </a:rPr>
              <a:t>(360) 725 - 6503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Contact us:</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txBox="1">
            <a:spLocks/>
          </p:cNvSpPr>
          <p:nvPr/>
        </p:nvSpPr>
        <p:spPr bwMode="auto">
          <a:xfrm>
            <a:off x="457200" y="1521372"/>
            <a:ext cx="8229600" cy="48032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1" hangingPunct="1">
              <a:lnSpc>
                <a:spcPts val="2880"/>
              </a:lnSpc>
              <a:spcBef>
                <a:spcPts val="600"/>
              </a:spcBef>
              <a:buFont typeface="Arial" charset="0"/>
              <a:buNone/>
            </a:pPr>
            <a:r>
              <a:rPr lang="en-US" sz="2400" smtClean="0">
                <a:latin typeface="+mn-lt"/>
              </a:rPr>
              <a:t>Erin Jones – </a:t>
            </a:r>
            <a:r>
              <a:rPr lang="en-US" sz="2400" smtClean="0">
                <a:latin typeface="+mn-lt"/>
                <a:hlinkClick r:id="rId5"/>
              </a:rPr>
              <a:t>erin.jones@k12.wa.us</a:t>
            </a:r>
            <a:endParaRPr lang="en-US" sz="2400" smtClean="0">
              <a:latin typeface="+mn-lt"/>
            </a:endParaRPr>
          </a:p>
          <a:p>
            <a:pPr algn="ctr" eaLnBrk="1" hangingPunct="1">
              <a:lnSpc>
                <a:spcPts val="2880"/>
              </a:lnSpc>
              <a:spcBef>
                <a:spcPts val="600"/>
              </a:spcBef>
              <a:buFont typeface="Arial" charset="0"/>
              <a:buNone/>
            </a:pPr>
            <a:r>
              <a:rPr lang="en-US" sz="2400" smtClean="0">
                <a:latin typeface="+mn-lt"/>
              </a:rPr>
              <a:t>Maria Flores – </a:t>
            </a:r>
            <a:r>
              <a:rPr lang="en-US" sz="2400" smtClean="0">
                <a:latin typeface="+mn-lt"/>
                <a:hlinkClick r:id="rId6"/>
              </a:rPr>
              <a:t>maria.flores@k12.wa.us</a:t>
            </a:r>
            <a:endParaRPr lang="en-US" sz="2400" smtClean="0">
              <a:latin typeface="+mn-lt"/>
            </a:endParaRPr>
          </a:p>
          <a:p>
            <a:pPr algn="ctr" eaLnBrk="1" hangingPunct="1">
              <a:lnSpc>
                <a:spcPts val="2880"/>
              </a:lnSpc>
              <a:spcBef>
                <a:spcPts val="600"/>
              </a:spcBef>
              <a:buFont typeface="Arial" charset="0"/>
              <a:buNone/>
            </a:pPr>
            <a:endParaRPr lang="en-US" sz="2400" smtClean="0">
              <a:latin typeface="+mn-lt"/>
            </a:endParaRPr>
          </a:p>
          <a:p>
            <a:pPr algn="ctr" eaLnBrk="1" hangingPunct="1">
              <a:lnSpc>
                <a:spcPts val="2880"/>
              </a:lnSpc>
              <a:spcBef>
                <a:spcPts val="600"/>
              </a:spcBef>
              <a:buFont typeface="Arial" charset="0"/>
              <a:buNone/>
            </a:pPr>
            <a:r>
              <a:rPr lang="en-US" sz="2400" smtClean="0">
                <a:latin typeface="+mn-lt"/>
              </a:rPr>
              <a:t>Center for the Improvement of Student Learning</a:t>
            </a:r>
          </a:p>
          <a:p>
            <a:pPr algn="ctr" eaLnBrk="1" hangingPunct="1">
              <a:lnSpc>
                <a:spcPts val="2880"/>
              </a:lnSpc>
              <a:spcBef>
                <a:spcPts val="600"/>
              </a:spcBef>
              <a:buFont typeface="Arial" charset="0"/>
              <a:buNone/>
            </a:pPr>
            <a:r>
              <a:rPr lang="en-US" sz="2400" smtClean="0">
                <a:latin typeface="+mn-lt"/>
              </a:rPr>
              <a:t>Assistant: Jessica Cole – (360) 725 - 6503</a:t>
            </a:r>
          </a:p>
          <a:p>
            <a:pPr algn="ctr" eaLnBrk="1" hangingPunct="1">
              <a:lnSpc>
                <a:spcPts val="2880"/>
              </a:lnSpc>
              <a:spcBef>
                <a:spcPts val="600"/>
              </a:spcBef>
              <a:buFont typeface="Arial" charset="0"/>
              <a:buNone/>
            </a:pPr>
            <a:r>
              <a:rPr lang="en-US" sz="2400" smtClean="0">
                <a:latin typeface="+mn-lt"/>
              </a:rPr>
              <a:t>cisl@k12.wa.us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3600" b="1" smtClean="0">
                <a:solidFill>
                  <a:srgbClr val="71535C"/>
                </a:solidFill>
                <a:latin typeface="+mn-lt"/>
              </a:rPr>
              <a:t>Schedule for the day</a:t>
            </a:r>
            <a:endParaRPr kumimoji="0" lang="en-US" sz="36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0" name="Content Placeholder 2"/>
          <p:cNvSpPr>
            <a:spLocks noGrp="1"/>
          </p:cNvSpPr>
          <p:nvPr>
            <p:ph idx="1"/>
          </p:nvPr>
        </p:nvSpPr>
        <p:spPr>
          <a:xfrm>
            <a:off x="457200" y="1198179"/>
            <a:ext cx="8229600" cy="5278821"/>
          </a:xfrm>
        </p:spPr>
        <p:txBody>
          <a:bodyPr/>
          <a:lstStyle/>
          <a:p>
            <a:pPr marL="0" indent="0" eaLnBrk="1" hangingPunct="1">
              <a:lnSpc>
                <a:spcPts val="2200"/>
              </a:lnSpc>
              <a:spcBef>
                <a:spcPts val="0"/>
              </a:spcBef>
              <a:buNone/>
            </a:pPr>
            <a:r>
              <a:rPr lang="en-US" sz="2400" b="1" smtClean="0">
                <a:solidFill>
                  <a:srgbClr val="71535C"/>
                </a:solidFill>
              </a:rPr>
              <a:t>1</a:t>
            </a:r>
            <a:r>
              <a:rPr lang="en-US" sz="2400" b="1" baseline="30000" smtClean="0">
                <a:solidFill>
                  <a:srgbClr val="71535C"/>
                </a:solidFill>
              </a:rPr>
              <a:t>st</a:t>
            </a:r>
            <a:r>
              <a:rPr lang="en-US" sz="2400" b="1" smtClean="0">
                <a:solidFill>
                  <a:srgbClr val="71535C"/>
                </a:solidFill>
              </a:rPr>
              <a:t> hour</a:t>
            </a:r>
          </a:p>
          <a:p>
            <a:pPr marL="747522" lvl="2" indent="-347472">
              <a:lnSpc>
                <a:spcPts val="2000"/>
              </a:lnSpc>
              <a:spcBef>
                <a:spcPts val="300"/>
              </a:spcBef>
              <a:buFont typeface="Arial" pitchFamily="34" charset="0"/>
              <a:buChar char="•"/>
            </a:pPr>
            <a:r>
              <a:rPr lang="en-US" sz="2000" smtClean="0"/>
              <a:t>Introductions</a:t>
            </a:r>
          </a:p>
          <a:p>
            <a:pPr marL="747522" lvl="2" indent="-347472">
              <a:lnSpc>
                <a:spcPts val="2000"/>
              </a:lnSpc>
              <a:spcBef>
                <a:spcPts val="300"/>
              </a:spcBef>
              <a:buFont typeface="Arial" pitchFamily="34" charset="0"/>
              <a:buChar char="•"/>
            </a:pPr>
            <a:r>
              <a:rPr lang="en-US" sz="2000" smtClean="0"/>
              <a:t>Objectives</a:t>
            </a:r>
          </a:p>
          <a:p>
            <a:pPr marL="747522" lvl="2" indent="-347472">
              <a:lnSpc>
                <a:spcPts val="2000"/>
              </a:lnSpc>
              <a:spcBef>
                <a:spcPts val="300"/>
              </a:spcBef>
              <a:buFont typeface="Arial" pitchFamily="34" charset="0"/>
              <a:buChar char="•"/>
            </a:pPr>
            <a:r>
              <a:rPr lang="en-US" sz="2000" smtClean="0"/>
              <a:t>Define terms</a:t>
            </a:r>
          </a:p>
          <a:p>
            <a:pPr eaLnBrk="1" hangingPunct="1">
              <a:buNone/>
            </a:pPr>
            <a:r>
              <a:rPr lang="en-US" sz="2400" b="1" smtClean="0">
                <a:solidFill>
                  <a:srgbClr val="71535C"/>
                </a:solidFill>
              </a:rPr>
              <a:t>2</a:t>
            </a:r>
            <a:r>
              <a:rPr lang="en-US" sz="2400" b="1" baseline="30000" smtClean="0">
                <a:solidFill>
                  <a:srgbClr val="71535C"/>
                </a:solidFill>
              </a:rPr>
              <a:t>nd</a:t>
            </a:r>
            <a:r>
              <a:rPr lang="en-US" sz="2400" b="1" smtClean="0">
                <a:solidFill>
                  <a:srgbClr val="71535C"/>
                </a:solidFill>
              </a:rPr>
              <a:t> hour</a:t>
            </a:r>
          </a:p>
          <a:p>
            <a:pPr marL="747522" lvl="2" indent="-347472">
              <a:lnSpc>
                <a:spcPts val="2200"/>
              </a:lnSpc>
              <a:buFont typeface="Arial" pitchFamily="34" charset="0"/>
              <a:buChar char="•"/>
            </a:pPr>
            <a:r>
              <a:rPr lang="en-US" sz="2000" smtClean="0"/>
              <a:t>Focus on Self </a:t>
            </a:r>
          </a:p>
          <a:p>
            <a:pPr lvl="2" indent="-347472" eaLnBrk="1" hangingPunct="1">
              <a:lnSpc>
                <a:spcPts val="2000"/>
              </a:lnSpc>
              <a:spcBef>
                <a:spcPts val="300"/>
              </a:spcBef>
            </a:pPr>
            <a:r>
              <a:rPr lang="en-US" sz="2000" smtClean="0"/>
              <a:t>What is my culture and worldview?</a:t>
            </a:r>
          </a:p>
          <a:p>
            <a:pPr lvl="2" indent="-347472" eaLnBrk="1" hangingPunct="1">
              <a:lnSpc>
                <a:spcPts val="2000"/>
              </a:lnSpc>
              <a:spcBef>
                <a:spcPts val="300"/>
              </a:spcBef>
            </a:pPr>
            <a:r>
              <a:rPr lang="en-US" sz="2000" smtClean="0"/>
              <a:t>How does this impact my decisions?</a:t>
            </a:r>
          </a:p>
          <a:p>
            <a:pPr eaLnBrk="1" hangingPunct="1">
              <a:buNone/>
            </a:pPr>
            <a:r>
              <a:rPr lang="en-US" sz="2400" b="1" smtClean="0">
                <a:solidFill>
                  <a:srgbClr val="71535C"/>
                </a:solidFill>
              </a:rPr>
              <a:t>3</a:t>
            </a:r>
            <a:r>
              <a:rPr lang="en-US" sz="2400" b="1" baseline="30000" smtClean="0">
                <a:solidFill>
                  <a:srgbClr val="71535C"/>
                </a:solidFill>
              </a:rPr>
              <a:t>rd</a:t>
            </a:r>
            <a:r>
              <a:rPr lang="en-US" sz="2400" b="1" smtClean="0">
                <a:solidFill>
                  <a:srgbClr val="71535C"/>
                </a:solidFill>
              </a:rPr>
              <a:t> </a:t>
            </a:r>
            <a:r>
              <a:rPr lang="en-US" sz="2400" b="1" smtClean="0">
                <a:solidFill>
                  <a:srgbClr val="71535C"/>
                </a:solidFill>
              </a:rPr>
              <a:t>hour</a:t>
            </a:r>
          </a:p>
          <a:p>
            <a:pPr marL="747522" lvl="2" indent="-347472">
              <a:lnSpc>
                <a:spcPts val="1800"/>
              </a:lnSpc>
              <a:spcBef>
                <a:spcPts val="0"/>
              </a:spcBef>
              <a:buFont typeface="Arial" pitchFamily="34" charset="0"/>
              <a:buChar char="•"/>
            </a:pPr>
            <a:r>
              <a:rPr lang="en-US" sz="2000" smtClean="0"/>
              <a:t>Focus on others </a:t>
            </a:r>
          </a:p>
          <a:p>
            <a:pPr lvl="2" indent="-347472" eaLnBrk="1" hangingPunct="1">
              <a:lnSpc>
                <a:spcPts val="2000"/>
              </a:lnSpc>
              <a:spcBef>
                <a:spcPts val="300"/>
              </a:spcBef>
            </a:pPr>
            <a:r>
              <a:rPr lang="en-US" sz="2000" smtClean="0"/>
              <a:t>Who are the students I will be teaching? </a:t>
            </a:r>
          </a:p>
          <a:p>
            <a:pPr lvl="2" indent="-347472" eaLnBrk="1" hangingPunct="1">
              <a:lnSpc>
                <a:spcPts val="2000"/>
              </a:lnSpc>
              <a:spcBef>
                <a:spcPts val="300"/>
              </a:spcBef>
            </a:pPr>
            <a:r>
              <a:rPr lang="en-US" sz="2000" smtClean="0"/>
              <a:t>What are my attitudes about diversity?</a:t>
            </a:r>
          </a:p>
          <a:p>
            <a:pPr lvl="2" indent="-347472" eaLnBrk="1" hangingPunct="1">
              <a:lnSpc>
                <a:spcPts val="2000"/>
              </a:lnSpc>
              <a:spcBef>
                <a:spcPts val="300"/>
              </a:spcBef>
            </a:pPr>
            <a:r>
              <a:rPr lang="en-US" sz="2000" smtClean="0"/>
              <a:t>What do I need to know about my students and their cultures to be an effective teacher?</a:t>
            </a:r>
          </a:p>
          <a:p>
            <a:pPr lvl="2" indent="-347472" eaLnBrk="1" hangingPunct="1">
              <a:lnSpc>
                <a:spcPts val="2000"/>
              </a:lnSpc>
              <a:spcBef>
                <a:spcPts val="300"/>
              </a:spcBef>
            </a:pPr>
            <a:r>
              <a:rPr lang="en-US" sz="2000" smtClean="0"/>
              <a:t>How can I communicate and interact more effectively?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3600" b="1" smtClean="0">
                <a:solidFill>
                  <a:srgbClr val="71535C"/>
                </a:solidFill>
                <a:latin typeface="+mn-lt"/>
              </a:rPr>
              <a:t>Modeling</a:t>
            </a:r>
            <a:endParaRPr kumimoji="0" lang="en-US" sz="36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a:spLocks noGrp="1"/>
          </p:cNvSpPr>
          <p:nvPr>
            <p:ph idx="1"/>
          </p:nvPr>
        </p:nvSpPr>
        <p:spPr>
          <a:xfrm>
            <a:off x="457200" y="1371600"/>
            <a:ext cx="8229600" cy="5105400"/>
          </a:xfrm>
        </p:spPr>
        <p:txBody>
          <a:bodyPr/>
          <a:lstStyle/>
          <a:p>
            <a:pPr eaLnBrk="1" hangingPunct="1">
              <a:lnSpc>
                <a:spcPts val="2800"/>
              </a:lnSpc>
              <a:spcBef>
                <a:spcPts val="600"/>
              </a:spcBef>
            </a:pPr>
            <a:r>
              <a:rPr lang="en-US" sz="2400" smtClean="0"/>
              <a:t>Clear expectations</a:t>
            </a:r>
          </a:p>
          <a:p>
            <a:pPr eaLnBrk="1" hangingPunct="1">
              <a:lnSpc>
                <a:spcPts val="2800"/>
              </a:lnSpc>
              <a:spcBef>
                <a:spcPts val="600"/>
              </a:spcBef>
            </a:pPr>
            <a:r>
              <a:rPr lang="en-US" sz="2400" smtClean="0"/>
              <a:t>regular activity/movement</a:t>
            </a:r>
          </a:p>
          <a:p>
            <a:pPr eaLnBrk="1" hangingPunct="1">
              <a:lnSpc>
                <a:spcPts val="2800"/>
              </a:lnSpc>
              <a:spcBef>
                <a:spcPts val="600"/>
              </a:spcBef>
            </a:pPr>
            <a:r>
              <a:rPr lang="en-US" sz="2400" smtClean="0"/>
              <a:t>Reflection</a:t>
            </a:r>
          </a:p>
          <a:p>
            <a:pPr eaLnBrk="1" hangingPunct="1">
              <a:lnSpc>
                <a:spcPts val="2800"/>
              </a:lnSpc>
              <a:spcBef>
                <a:spcPts val="600"/>
              </a:spcBef>
            </a:pPr>
            <a:r>
              <a:rPr lang="en-US" sz="2400" smtClean="0"/>
              <a:t>Interaction/relationship</a:t>
            </a:r>
          </a:p>
          <a:p>
            <a:pPr eaLnBrk="1" hangingPunct="1">
              <a:lnSpc>
                <a:spcPts val="2800"/>
              </a:lnSpc>
              <a:spcBef>
                <a:spcPts val="600"/>
              </a:spcBef>
            </a:pPr>
            <a:r>
              <a:rPr lang="en-US" sz="2400" smtClean="0"/>
              <a:t>Options</a:t>
            </a:r>
          </a:p>
          <a:p>
            <a:pPr eaLnBrk="1" hangingPunct="1">
              <a:lnSpc>
                <a:spcPts val="2800"/>
              </a:lnSpc>
              <a:spcBef>
                <a:spcPts val="600"/>
              </a:spcBef>
            </a:pPr>
            <a:r>
              <a:rPr lang="en-US" sz="2400" smtClean="0"/>
              <a:t>Hooks</a:t>
            </a:r>
          </a:p>
          <a:p>
            <a:pPr eaLnBrk="1" hangingPunct="1">
              <a:lnSpc>
                <a:spcPts val="2800"/>
              </a:lnSpc>
              <a:spcBef>
                <a:spcPts val="600"/>
              </a:spcBef>
            </a:pPr>
            <a:r>
              <a:rPr lang="en-US" sz="2400" smtClean="0"/>
              <a:t>Greetings/gathering folks</a:t>
            </a:r>
          </a:p>
          <a:p>
            <a:pPr eaLnBrk="1" hangingPunct="1">
              <a:lnSpc>
                <a:spcPts val="2800"/>
              </a:lnSpc>
              <a:spcBef>
                <a:spcPts val="600"/>
              </a:spcBef>
            </a:pPr>
            <a:r>
              <a:rPr lang="en-US" sz="2400" smtClean="0"/>
              <a:t>Getting into groups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310757" y="0"/>
            <a:ext cx="5833872" cy="6172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endParaRPr kumimoji="0" lang="en-US" sz="36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0"/>
            <a:ext cx="3208283" cy="61722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rot="5400000">
            <a:off x="145042" y="3063240"/>
            <a:ext cx="61722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extBox 4"/>
          <p:cNvSpPr txBox="1">
            <a:spLocks noChangeArrowheads="1"/>
          </p:cNvSpPr>
          <p:nvPr/>
        </p:nvSpPr>
        <p:spPr bwMode="auto">
          <a:xfrm>
            <a:off x="3626069" y="2120462"/>
            <a:ext cx="5171090" cy="2523768"/>
          </a:xfrm>
          <a:prstGeom prst="rect">
            <a:avLst/>
          </a:prstGeom>
          <a:noFill/>
          <a:ln w="9525">
            <a:noFill/>
            <a:miter lim="800000"/>
            <a:headEnd/>
            <a:tailEnd/>
          </a:ln>
        </p:spPr>
        <p:txBody>
          <a:bodyPr wrap="square">
            <a:spAutoFit/>
          </a:bodyPr>
          <a:lstStyle/>
          <a:p>
            <a:pPr eaLnBrk="1" fontAlgn="auto" hangingPunct="1">
              <a:spcAft>
                <a:spcPts val="400"/>
              </a:spcAft>
              <a:buClr>
                <a:schemeClr val="accent3"/>
              </a:buClr>
              <a:buFont typeface="Arial" pitchFamily="34" charset="0"/>
              <a:buNone/>
              <a:defRPr/>
            </a:pPr>
            <a:r>
              <a:rPr lang="en-US" sz="2800" b="1" smtClean="0">
                <a:solidFill>
                  <a:srgbClr val="71535C"/>
                </a:solidFill>
                <a:latin typeface="+mn-lt"/>
              </a:rPr>
              <a:t>Objective:  </a:t>
            </a:r>
          </a:p>
          <a:p>
            <a:pPr eaLnBrk="1" fontAlgn="auto" hangingPunct="1">
              <a:lnSpc>
                <a:spcPts val="2800"/>
              </a:lnSpc>
              <a:spcBef>
                <a:spcPts val="600"/>
              </a:spcBef>
              <a:spcAft>
                <a:spcPts val="0"/>
              </a:spcAft>
              <a:buClr>
                <a:schemeClr val="accent3"/>
              </a:buClr>
              <a:buFont typeface="Arial" pitchFamily="34" charset="0"/>
              <a:buNone/>
              <a:defRPr/>
            </a:pPr>
            <a:r>
              <a:rPr lang="en-US" sz="2400" smtClean="0">
                <a:latin typeface="+mn-lt"/>
              </a:rPr>
              <a:t>You will be able to define “culture</a:t>
            </a:r>
            <a:r>
              <a:rPr lang="en-US" sz="2400" smtClean="0">
                <a:latin typeface="+mn-lt"/>
              </a:rPr>
              <a:t>” </a:t>
            </a:r>
            <a:r>
              <a:rPr lang="en-US" sz="2400" smtClean="0">
                <a:latin typeface="+mn-lt"/>
              </a:rPr>
              <a:t/>
            </a:r>
            <a:br>
              <a:rPr lang="en-US" sz="2400" smtClean="0">
                <a:latin typeface="+mn-lt"/>
              </a:rPr>
            </a:br>
            <a:r>
              <a:rPr lang="en-US" sz="2400" smtClean="0">
                <a:latin typeface="+mn-lt"/>
              </a:rPr>
              <a:t>and </a:t>
            </a:r>
            <a:r>
              <a:rPr lang="en-US" sz="2400" smtClean="0">
                <a:latin typeface="+mn-lt"/>
              </a:rPr>
              <a:t>“cultural competence.”</a:t>
            </a:r>
          </a:p>
          <a:p>
            <a:pPr eaLnBrk="1" fontAlgn="auto" hangingPunct="1">
              <a:lnSpc>
                <a:spcPts val="2800"/>
              </a:lnSpc>
              <a:spcBef>
                <a:spcPts val="600"/>
              </a:spcBef>
              <a:spcAft>
                <a:spcPts val="0"/>
              </a:spcAft>
              <a:buClr>
                <a:schemeClr val="accent3"/>
              </a:buClr>
              <a:buFont typeface="Arial" pitchFamily="34" charset="0"/>
              <a:buNone/>
              <a:defRPr/>
            </a:pPr>
            <a:r>
              <a:rPr lang="en-US" sz="2400" smtClean="0">
                <a:latin typeface="+mn-lt"/>
              </a:rPr>
              <a:t>You will learn about your personal culture and the culture of the community in which you live.</a:t>
            </a:r>
            <a:endParaRPr lang="en-US" sz="2400" dirty="0" smtClean="0">
              <a:latin typeface="+mn-lt"/>
            </a:endParaRPr>
          </a:p>
        </p:txBody>
      </p:sp>
      <p:sp>
        <p:nvSpPr>
          <p:cNvPr id="10" name="Rectangle 9"/>
          <p:cNvSpPr/>
          <p:nvPr/>
        </p:nvSpPr>
        <p:spPr>
          <a:xfrm>
            <a:off x="0" y="748862"/>
            <a:ext cx="3208282" cy="1938992"/>
          </a:xfrm>
          <a:prstGeom prst="rect">
            <a:avLst/>
          </a:prstGeom>
        </p:spPr>
        <p:txBody>
          <a:bodyPr wrap="square">
            <a:spAutoFit/>
          </a:bodyPr>
          <a:lstStyle/>
          <a:p>
            <a:pPr lvl="0" algn="ctr">
              <a:defRPr/>
            </a:pPr>
            <a:r>
              <a:rPr lang="en-US" sz="4000" b="1" smtClean="0">
                <a:solidFill>
                  <a:srgbClr val="71535C"/>
                </a:solidFill>
                <a:latin typeface="+mn-lt"/>
              </a:rPr>
              <a:t>Session 1: Knowing yourself</a:t>
            </a:r>
            <a:endParaRPr lang="en-US" sz="4000" b="1">
              <a:solidFill>
                <a:srgbClr val="71535C"/>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Activity </a:t>
            </a:r>
            <a:r>
              <a:rPr lang="en-US" sz="4000" b="1" smtClean="0">
                <a:solidFill>
                  <a:srgbClr val="71535C"/>
                </a:solidFill>
                <a:latin typeface="+mn-lt"/>
              </a:rPr>
              <a:t>1</a:t>
            </a:r>
            <a:r>
              <a:rPr lang="en-US" sz="4000" b="1" smtClean="0">
                <a:solidFill>
                  <a:srgbClr val="71535C"/>
                </a:solidFill>
                <a:latin typeface="+mn-lt"/>
              </a:rPr>
              <a:t>: </a:t>
            </a:r>
            <a:r>
              <a:rPr lang="en-US" sz="4000" b="1" smtClean="0">
                <a:solidFill>
                  <a:srgbClr val="71535C"/>
                </a:solidFill>
                <a:latin typeface="+mn-lt"/>
              </a:rPr>
              <a:t>The Circle</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Content Placeholder 2"/>
          <p:cNvSpPr>
            <a:spLocks noGrp="1"/>
          </p:cNvSpPr>
          <p:nvPr>
            <p:ph idx="1"/>
          </p:nvPr>
        </p:nvSpPr>
        <p:spPr>
          <a:xfrm>
            <a:off x="457200" y="1379349"/>
            <a:ext cx="8229600" cy="5097651"/>
          </a:xfrm>
        </p:spPr>
        <p:txBody>
          <a:bodyPr/>
          <a:lstStyle/>
          <a:p>
            <a:pPr eaLnBrk="1" hangingPunct="1">
              <a:lnSpc>
                <a:spcPts val="2800"/>
              </a:lnSpc>
              <a:spcBef>
                <a:spcPts val="600"/>
              </a:spcBef>
            </a:pPr>
            <a:r>
              <a:rPr lang="en-US" sz="2400" smtClean="0"/>
              <a:t>Get into a circle.</a:t>
            </a:r>
          </a:p>
          <a:p>
            <a:pPr eaLnBrk="1" hangingPunct="1">
              <a:lnSpc>
                <a:spcPts val="2800"/>
              </a:lnSpc>
              <a:spcBef>
                <a:spcPts val="600"/>
              </a:spcBef>
              <a:spcAft>
                <a:spcPts val="1000"/>
              </a:spcAft>
            </a:pPr>
            <a:r>
              <a:rPr lang="en-US" sz="2400" smtClean="0"/>
              <a:t>For each statement you hear that is true, take a step forward and raise your </a:t>
            </a:r>
            <a:r>
              <a:rPr lang="en-US" sz="2400" smtClean="0"/>
              <a:t>hand</a:t>
            </a:r>
            <a:r>
              <a:rPr lang="en-US" sz="2400" smtClean="0"/>
              <a:t>.</a:t>
            </a:r>
            <a:endParaRPr lang="en-US" sz="2400" smtClean="0"/>
          </a:p>
          <a:p>
            <a:pPr eaLnBrk="1" hangingPunct="1">
              <a:lnSpc>
                <a:spcPts val="2800"/>
              </a:lnSpc>
              <a:spcBef>
                <a:spcPts val="600"/>
              </a:spcBef>
            </a:pPr>
            <a:r>
              <a:rPr lang="en-US" sz="2400" smtClean="0"/>
              <a:t>Debrief: How could you use this in your classroom?</a:t>
            </a:r>
          </a:p>
          <a:p>
            <a:pPr eaLnBrk="1" hangingPunct="1">
              <a:lnSpc>
                <a:spcPts val="2800"/>
              </a:lnSpc>
              <a:spcBef>
                <a:spcPts val="600"/>
              </a:spcBef>
            </a:pPr>
            <a:r>
              <a:rPr lang="en-US" sz="2400" smtClean="0"/>
              <a:t>Write and reflect.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4000" b="1" smtClean="0">
                <a:solidFill>
                  <a:srgbClr val="71535C"/>
                </a:solidFill>
                <a:latin typeface="+mn-lt"/>
              </a:rPr>
              <a:t>Define culture</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1" name="Content Placeholder 2"/>
          <p:cNvSpPr txBox="1">
            <a:spLocks/>
          </p:cNvSpPr>
          <p:nvPr/>
        </p:nvSpPr>
        <p:spPr bwMode="auto">
          <a:xfrm>
            <a:off x="457200" y="1371600"/>
            <a:ext cx="8229600" cy="4953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1" fontAlgn="base" latinLnBrk="0" hangingPunct="1">
              <a:lnSpc>
                <a:spcPts val="3200"/>
              </a:lnSpc>
              <a:spcBef>
                <a:spcPts val="600"/>
              </a:spcBef>
              <a:spcAft>
                <a:spcPct val="0"/>
              </a:spcAft>
              <a:buClrTx/>
              <a:buSzTx/>
              <a:tabLst/>
              <a:defRPr/>
            </a:pPr>
            <a:r>
              <a:rPr kumimoji="0" lang="en-US" sz="2400" b="1" i="1" u="none" strike="noStrike" kern="1200" cap="none" spc="0" normalizeH="0" baseline="0" noProof="0" smtClean="0">
                <a:ln>
                  <a:noFill/>
                </a:ln>
                <a:solidFill>
                  <a:schemeClr val="tx1"/>
                </a:solidFill>
                <a:effectLst/>
                <a:uLnTx/>
                <a:uFillTx/>
                <a:latin typeface="+mn-lt"/>
                <a:ea typeface="+mn-ea"/>
                <a:cs typeface="+mn-cs"/>
              </a:rPr>
              <a:t>Culture</a:t>
            </a:r>
            <a:r>
              <a:rPr kumimoji="0" lang="en-US" sz="2400" b="0" i="0" u="none" strike="noStrike" kern="1200" cap="none" spc="0" normalizeH="0" baseline="0" noProof="0" smtClean="0">
                <a:ln>
                  <a:noFill/>
                </a:ln>
                <a:solidFill>
                  <a:schemeClr val="tx1"/>
                </a:solidFill>
                <a:effectLst/>
                <a:uLnTx/>
                <a:uFillTx/>
                <a:latin typeface="+mn-lt"/>
                <a:ea typeface="+mn-ea"/>
                <a:cs typeface="+mn-cs"/>
              </a:rPr>
              <a:t> refers to the cumulative deposit of knowledge, experience, beliefs, values, attitudes, meanings, hierarchies, religion, notions of time, roles, spatial relations, concepts of the universe, and material objects and possessions acquired by a group of people in the course of generations through individual and group striving</a:t>
            </a: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136</TotalTime>
  <Words>1792</Words>
  <Application>Microsoft Office PowerPoint</Application>
  <PresentationFormat>On-screen Show (4:3)</PresentationFormat>
  <Paragraphs>396</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CSTP – Cultural Competence Resource Slides</dc:title>
  <dc:creator>JD Sweet</dc:creator>
  <cp:lastModifiedBy> </cp:lastModifiedBy>
  <cp:revision>33</cp:revision>
  <dcterms:created xsi:type="dcterms:W3CDTF">2010-08-10T22:41:46Z</dcterms:created>
  <dcterms:modified xsi:type="dcterms:W3CDTF">2011-08-23T21:19:47Z</dcterms:modified>
</cp:coreProperties>
</file>