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8" r:id="rId2"/>
    <p:sldId id="269" r:id="rId3"/>
    <p:sldId id="263" r:id="rId4"/>
    <p:sldId id="264" r:id="rId5"/>
    <p:sldId id="262" r:id="rId6"/>
    <p:sldId id="265" r:id="rId7"/>
    <p:sldId id="266" r:id="rId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535C"/>
    <a:srgbClr val="B2700E"/>
    <a:srgbClr val="F9B4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3" d="100"/>
          <a:sy n="123" d="100"/>
        </p:scale>
        <p:origin x="-64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8E74C1-6E73-4AA2-8706-48E4DECB4343}" type="datetimeFigureOut">
              <a:rPr lang="en-US" smtClean="0"/>
              <a:t>8/19/2011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2F80D-B33B-4884-8602-F02B3126F04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02F80D-B33B-4884-8602-F02B3126F04B}"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02F80D-B33B-4884-8602-F02B3126F04B}"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02F80D-B33B-4884-8602-F02B3126F04B}"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02F80D-B33B-4884-8602-F02B3126F04B}"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02F80D-B33B-4884-8602-F02B3126F04B}"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02F80D-B33B-4884-8602-F02B3126F04B}"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02F80D-B33B-4884-8602-F02B3126F04B}"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4E7F03-FCC5-494C-9C89-2A17322EC365}" type="datetimeFigureOut">
              <a:rPr lang="en-US"/>
              <a:pPr>
                <a:defRPr/>
              </a:pPr>
              <a:t>8/19/2011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99F61F-67E6-4452-A7AA-4C4E0A2A789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1DE97A-FEBA-41BE-88AB-93D52663BAB9}" type="datetimeFigureOut">
              <a:rPr lang="en-US"/>
              <a:pPr>
                <a:defRPr/>
              </a:pPr>
              <a:t>8/19/2011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A59084-BAEA-4CDC-843E-C53A05E57DA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93CF8E-E376-41CE-A520-9D2B777C3E75}" type="datetimeFigureOut">
              <a:rPr lang="en-US"/>
              <a:pPr>
                <a:defRPr/>
              </a:pPr>
              <a:t>8/19/2011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940C1A-15C9-4E1B-AAD3-8048D03A03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202D43-F8D3-4595-9FED-039B49F6C2DD}" type="datetimeFigureOut">
              <a:rPr lang="en-US"/>
              <a:pPr>
                <a:defRPr/>
              </a:pPr>
              <a:t>8/19/2011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6EDAA6-AB0B-44F9-BB57-1425A630209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5D02DE-387C-49C2-A65C-CFEEF346B771}" type="datetimeFigureOut">
              <a:rPr lang="en-US"/>
              <a:pPr>
                <a:defRPr/>
              </a:pPr>
              <a:t>8/19/2011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480070-E941-4D4A-9530-FA001B3F11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7FE20F-9C26-4A23-A728-76AF2A385EBE}" type="datetimeFigureOut">
              <a:rPr lang="en-US"/>
              <a:pPr>
                <a:defRPr/>
              </a:pPr>
              <a:t>8/19/2011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A27F76-E0F9-421A-8AE3-7A23C5E6478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0BAFF3F-3FAB-466D-ADD9-4C9259BF34D6}" type="datetimeFigureOut">
              <a:rPr lang="en-US"/>
              <a:pPr>
                <a:defRPr/>
              </a:pPr>
              <a:t>8/19/2011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16AF072-D698-49F0-B57C-70D9D2EC0F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C0960D-6A74-4053-B335-6C6BD80EAEA9}" type="datetimeFigureOut">
              <a:rPr lang="en-US"/>
              <a:pPr>
                <a:defRPr/>
              </a:pPr>
              <a:t>8/19/2011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1FAEBA8-EA35-480D-A11C-27FC29AB5B6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5D4C41-371E-41B9-8E3B-28EE685C825C}" type="datetimeFigureOut">
              <a:rPr lang="en-US"/>
              <a:pPr>
                <a:defRPr/>
              </a:pPr>
              <a:t>8/19/2011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21A10F-68ED-4A1A-B73E-1F35A0BE69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6815ED-3107-4127-8F67-5C887D270398}" type="datetimeFigureOut">
              <a:rPr lang="en-US"/>
              <a:pPr>
                <a:defRPr/>
              </a:pPr>
              <a:t>8/19/2011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FBC642-515D-40B5-A22A-CB589BF4E8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CC2B28-3F75-4E77-8EAC-B837E603F37F}" type="datetimeFigureOut">
              <a:rPr lang="en-US"/>
              <a:pPr>
                <a:defRPr/>
              </a:pPr>
              <a:t>8/19/2011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43BBDF-6143-4880-8E4A-A025F5BE6F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25CA204-8380-41BF-AA7D-707EEF1316CE}" type="datetimeFigureOut">
              <a:rPr lang="en-US"/>
              <a:pPr>
                <a:defRPr/>
              </a:pPr>
              <a:t>8/19/2011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F67A9E6-5AF3-483C-89C4-936492AB8F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WA.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Title 1"/>
          <p:cNvSpPr txBox="1">
            <a:spLocks/>
          </p:cNvSpPr>
          <p:nvPr/>
        </p:nvSpPr>
        <p:spPr bwMode="auto">
          <a:xfrm>
            <a:off x="356463" y="1447800"/>
            <a:ext cx="4448014" cy="20315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400" b="1" smtClean="0">
                <a:solidFill>
                  <a:srgbClr val="71535C"/>
                </a:solidFill>
                <a:latin typeface="Calibri" pitchFamily="34" charset="0"/>
              </a:rPr>
              <a:t>Culture</a:t>
            </a:r>
            <a:endParaRPr lang="en-US" sz="4400" b="1">
              <a:solidFill>
                <a:srgbClr val="71535C"/>
              </a:solidFill>
              <a:latin typeface="Calibri" pitchFamily="34" charset="0"/>
            </a:endParaRPr>
          </a:p>
        </p:txBody>
      </p:sp>
      <p:sp>
        <p:nvSpPr>
          <p:cNvPr id="8" name="Subtitle 2"/>
          <p:cNvSpPr txBox="1">
            <a:spLocks/>
          </p:cNvSpPr>
          <p:nvPr/>
        </p:nvSpPr>
        <p:spPr bwMode="auto">
          <a:xfrm>
            <a:off x="1286362" y="3810001"/>
            <a:ext cx="2588217" cy="545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457200" rtl="0" eaLnBrk="1" fontAlgn="base" latinLnBrk="0" hangingPunct="1">
              <a:lnSpc>
                <a:spcPct val="100000"/>
              </a:lnSpc>
              <a:spcBef>
                <a:spcPct val="20000"/>
              </a:spcBef>
              <a:spcAft>
                <a:spcPct val="0"/>
              </a:spcAft>
              <a:buClrTx/>
              <a:buSzTx/>
              <a:tabLst/>
              <a:defRPr/>
            </a:pPr>
            <a:r>
              <a:rPr kumimoji="0" lang="en-US" b="0" i="0" u="none" strike="noStrike" kern="1200" cap="none" spc="0" normalizeH="0" baseline="0" noProof="0" smtClean="0">
                <a:ln>
                  <a:noFill/>
                </a:ln>
                <a:solidFill>
                  <a:srgbClr val="71535C"/>
                </a:solidFill>
                <a:effectLst/>
                <a:uLnTx/>
                <a:uFillTx/>
                <a:latin typeface="+mn-lt"/>
                <a:ea typeface="+mn-ea"/>
                <a:cs typeface="+mn-cs"/>
              </a:rPr>
              <a:t>Culturally Responsive</a:t>
            </a:r>
            <a:endParaRPr kumimoji="0" lang="en-US" b="0" i="0" u="none" strike="noStrike" kern="1200" cap="none" spc="0" normalizeH="0" baseline="0" noProof="0">
              <a:ln>
                <a:noFill/>
              </a:ln>
              <a:solidFill>
                <a:srgbClr val="71535C"/>
              </a:solidFill>
              <a:effectLst/>
              <a:uLnTx/>
              <a:uFillTx/>
              <a:latin typeface="+mn-lt"/>
              <a:ea typeface="+mn-ea"/>
              <a:cs typeface="+mn-cs"/>
            </a:endParaRPr>
          </a:p>
        </p:txBody>
      </p:sp>
      <p:sp>
        <p:nvSpPr>
          <p:cNvPr id="9" name="Rectangle 8"/>
          <p:cNvSpPr/>
          <p:nvPr/>
        </p:nvSpPr>
        <p:spPr>
          <a:xfrm>
            <a:off x="0" y="6248400"/>
            <a:ext cx="9144000" cy="609600"/>
          </a:xfrm>
          <a:prstGeom prst="rect">
            <a:avLst/>
          </a:prstGeom>
          <a:solidFill>
            <a:srgbClr val="B2700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0" name="Picture 9" descr="Final logo-2C-188.png"/>
          <p:cNvPicPr>
            <a:picLocks noChangeAspect="1"/>
          </p:cNvPicPr>
          <p:nvPr/>
        </p:nvPicPr>
        <p:blipFill>
          <a:blip r:embed="rId4" cstate="print"/>
          <a:stretch>
            <a:fillRect/>
          </a:stretch>
        </p:blipFill>
        <p:spPr>
          <a:xfrm>
            <a:off x="1781929" y="154067"/>
            <a:ext cx="1519592" cy="574702"/>
          </a:xfrm>
          <a:prstGeom prst="rect">
            <a:avLst/>
          </a:prstGeom>
        </p:spPr>
      </p:pic>
      <p:pic>
        <p:nvPicPr>
          <p:cNvPr id="11" name="Picture 10" descr="rgb grousemont found logo.jpg"/>
          <p:cNvPicPr>
            <a:picLocks noChangeAspect="1"/>
          </p:cNvPicPr>
          <p:nvPr/>
        </p:nvPicPr>
        <p:blipFill>
          <a:blip r:embed="rId5" cstate="print"/>
          <a:stretch>
            <a:fillRect/>
          </a:stretch>
        </p:blipFill>
        <p:spPr>
          <a:xfrm>
            <a:off x="2074814" y="6324600"/>
            <a:ext cx="1011312" cy="458618"/>
          </a:xfrm>
          <a:prstGeom prst="rect">
            <a:avLst/>
          </a:prstGeom>
        </p:spPr>
      </p:pic>
      <p:sp>
        <p:nvSpPr>
          <p:cNvPr id="12" name="Subtitle 2"/>
          <p:cNvSpPr txBox="1">
            <a:spLocks/>
          </p:cNvSpPr>
          <p:nvPr/>
        </p:nvSpPr>
        <p:spPr>
          <a:xfrm>
            <a:off x="3209439" y="6400800"/>
            <a:ext cx="3733800" cy="3048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smtClean="0">
                <a:ln>
                  <a:noFill/>
                </a:ln>
                <a:solidFill>
                  <a:srgbClr val="71535C"/>
                </a:solidFill>
                <a:effectLst/>
                <a:uLnTx/>
                <a:uFillTx/>
                <a:latin typeface="+mn-lt"/>
                <a:ea typeface="+mn-ea"/>
                <a:cs typeface="+mn-cs"/>
              </a:rPr>
              <a:t>These materials funded by the Grousemont</a:t>
            </a:r>
            <a:r>
              <a:rPr kumimoji="0" lang="en-US" sz="1100" b="0" i="0" u="none" strike="noStrike" kern="1200" cap="none" spc="0" normalizeH="0" noProof="0" smtClean="0">
                <a:ln>
                  <a:noFill/>
                </a:ln>
                <a:solidFill>
                  <a:srgbClr val="71535C"/>
                </a:solidFill>
                <a:effectLst/>
                <a:uLnTx/>
                <a:uFillTx/>
                <a:latin typeface="+mn-lt"/>
                <a:ea typeface="+mn-ea"/>
                <a:cs typeface="+mn-cs"/>
              </a:rPr>
              <a:t> Foundation.</a:t>
            </a:r>
            <a:endParaRPr kumimoji="0" lang="en-US" sz="1100" b="0" i="0" u="none" strike="noStrike" kern="1200" cap="none" spc="0" normalizeH="0" baseline="0" noProof="0">
              <a:ln>
                <a:noFill/>
              </a:ln>
              <a:solidFill>
                <a:srgbClr val="71535C"/>
              </a:solidFill>
              <a:effectLst/>
              <a:uLnTx/>
              <a:uFillTx/>
              <a:latin typeface="+mn-lt"/>
              <a:ea typeface="+mn-ea"/>
              <a:cs typeface="+mn-cs"/>
            </a:endParaRPr>
          </a:p>
        </p:txBody>
      </p:sp>
      <p:sp>
        <p:nvSpPr>
          <p:cNvPr id="13" name="Subtitle 2"/>
          <p:cNvSpPr txBox="1">
            <a:spLocks/>
          </p:cNvSpPr>
          <p:nvPr/>
        </p:nvSpPr>
        <p:spPr>
          <a:xfrm>
            <a:off x="3271431" y="533400"/>
            <a:ext cx="5791200" cy="457200"/>
          </a:xfrm>
          <a:prstGeom prst="rect">
            <a:avLst/>
          </a:prstGeom>
        </p:spPr>
        <p:txBody>
          <a:bodyPr vert="horz" lIns="91440" tIns="45720" rIns="91440" bIns="45720" rtlCol="0">
            <a:noAutofit/>
          </a:bodyPr>
          <a:lstStyle/>
          <a:p>
            <a:pPr>
              <a:spcBef>
                <a:spcPts val="600"/>
              </a:spcBef>
            </a:pPr>
            <a:r>
              <a:rPr lang="en-US" sz="1100" smtClean="0">
                <a:solidFill>
                  <a:srgbClr val="71535C"/>
                </a:solidFill>
                <a:latin typeface="+mj-lt"/>
              </a:rPr>
              <a:t>CENTER FOR STRENGTHENING THE TEACHING PROFESSION • 253-752-2082 • www.cstp-wa.org </a:t>
            </a:r>
            <a:endParaRPr lang="en-US" sz="1100" smtClean="0">
              <a:solidFill>
                <a:srgbClr val="71535C"/>
              </a:solidFill>
              <a:latin typeface="+mj-lt"/>
              <a:hlinkClick r:id="rId3"/>
            </a:endParaRPr>
          </a:p>
        </p:txBody>
      </p:sp>
      <p:pic>
        <p:nvPicPr>
          <p:cNvPr id="14" name="Picture 13" descr="adj sm cr rgb 76754190.png"/>
          <p:cNvPicPr>
            <a:picLocks noChangeAspect="1"/>
          </p:cNvPicPr>
          <p:nvPr/>
        </p:nvPicPr>
        <p:blipFill>
          <a:blip r:embed="rId6"/>
          <a:stretch>
            <a:fillRect/>
          </a:stretch>
        </p:blipFill>
        <p:spPr>
          <a:xfrm>
            <a:off x="4401520" y="952118"/>
            <a:ext cx="4762092" cy="52200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5" name="Rectangle 4"/>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8" name="Picture 7"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9" name="Title 1"/>
          <p:cNvSpPr>
            <a:spLocks noGrp="1"/>
          </p:cNvSpPr>
          <p:nvPr>
            <p:ph type="title"/>
          </p:nvPr>
        </p:nvSpPr>
        <p:spPr>
          <a:xfrm>
            <a:off x="0" y="0"/>
            <a:ext cx="9144000" cy="838200"/>
          </a:xfrm>
        </p:spPr>
        <p:txBody>
          <a:bodyPr>
            <a:normAutofit/>
          </a:bodyPr>
          <a:lstStyle/>
          <a:p>
            <a:r>
              <a:rPr lang="en-US" sz="3800" b="1" smtClean="0">
                <a:solidFill>
                  <a:srgbClr val="71535C"/>
                </a:solidFill>
              </a:rPr>
              <a:t>Culture</a:t>
            </a:r>
            <a:endParaRPr lang="en-US" sz="3800" b="1">
              <a:solidFill>
                <a:srgbClr val="71535C"/>
              </a:solidFill>
            </a:endParaRPr>
          </a:p>
        </p:txBody>
      </p:sp>
      <p:sp>
        <p:nvSpPr>
          <p:cNvPr id="11" name="Content Placeholder 2"/>
          <p:cNvSpPr>
            <a:spLocks noGrp="1"/>
          </p:cNvSpPr>
          <p:nvPr>
            <p:ph idx="1"/>
          </p:nvPr>
        </p:nvSpPr>
        <p:spPr>
          <a:xfrm>
            <a:off x="457200" y="1286360"/>
            <a:ext cx="8229600" cy="3975315"/>
          </a:xfrm>
        </p:spPr>
        <p:txBody>
          <a:bodyPr>
            <a:noAutofit/>
          </a:bodyPr>
          <a:lstStyle/>
          <a:p>
            <a:pPr marL="0" indent="0" fontAlgn="auto">
              <a:lnSpc>
                <a:spcPts val="3200"/>
              </a:lnSpc>
              <a:spcBef>
                <a:spcPts val="0"/>
              </a:spcBef>
              <a:spcAft>
                <a:spcPts val="600"/>
              </a:spcAft>
              <a:buFont typeface="Arial"/>
              <a:buNone/>
              <a:defRPr/>
            </a:pPr>
            <a:r>
              <a:rPr lang="en-US" sz="2800" smtClean="0"/>
              <a:t>“Culture is who we are and who we are becoming. It is the food we put on the table, the way we cook it, the utensils with which we eat it, the relations between the people who sit at the table and the people who cook and serve, what is done with the leftovers, what is discussed during the meal, what music, dancing, poetry or theatre accompany it, and the social and spiritual values of those present – for when we say culture, we include visions, dreams, and aspirations of humanity.”</a:t>
            </a:r>
            <a:endParaRPr lang="en-US" sz="2800" dirty="0" smtClean="0"/>
          </a:p>
        </p:txBody>
      </p:sp>
      <p:sp>
        <p:nvSpPr>
          <p:cNvPr id="13" name="Rectangle 12"/>
          <p:cNvSpPr/>
          <p:nvPr/>
        </p:nvSpPr>
        <p:spPr>
          <a:xfrm>
            <a:off x="550190" y="5634047"/>
            <a:ext cx="7446935" cy="307777"/>
          </a:xfrm>
          <a:prstGeom prst="rect">
            <a:avLst/>
          </a:prstGeom>
        </p:spPr>
        <p:txBody>
          <a:bodyPr wrap="square">
            <a:spAutoFit/>
          </a:bodyPr>
          <a:lstStyle/>
          <a:p>
            <a:pPr marL="0" indent="0" fontAlgn="auto">
              <a:spcAft>
                <a:spcPts val="0"/>
              </a:spcAft>
              <a:buFont typeface="Arial"/>
              <a:buNone/>
              <a:defRPr/>
            </a:pPr>
            <a:r>
              <a:rPr lang="en-US" sz="1400" i="1" smtClean="0"/>
              <a:t>From “The Power of the Word: Culture, </a:t>
            </a:r>
            <a:r>
              <a:rPr lang="en-US" sz="1400" i="1" smtClean="0"/>
              <a:t>Censorship </a:t>
            </a:r>
            <a:r>
              <a:rPr lang="en-US" sz="1400" i="1" smtClean="0"/>
              <a:t>and </a:t>
            </a:r>
            <a:r>
              <a:rPr lang="en-US" sz="1400" i="1" smtClean="0"/>
              <a:t>Voice.” Women’s World, 1995.</a:t>
            </a:r>
            <a:endParaRPr lang="en-US" sz="14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Rectangle 7"/>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0" name="Rectangle 9"/>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1" name="Picture 10"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2" name="Title 1"/>
          <p:cNvSpPr>
            <a:spLocks noGrp="1"/>
          </p:cNvSpPr>
          <p:nvPr>
            <p:ph type="title"/>
          </p:nvPr>
        </p:nvSpPr>
        <p:spPr>
          <a:xfrm>
            <a:off x="0" y="0"/>
            <a:ext cx="9144000" cy="838200"/>
          </a:xfrm>
        </p:spPr>
        <p:txBody>
          <a:bodyPr>
            <a:normAutofit/>
          </a:bodyPr>
          <a:lstStyle/>
          <a:p>
            <a:r>
              <a:rPr lang="en-US" sz="3800" b="1" smtClean="0">
                <a:solidFill>
                  <a:srgbClr val="71535C"/>
                </a:solidFill>
              </a:rPr>
              <a:t>Culture, Another Definition</a:t>
            </a:r>
            <a:endParaRPr lang="en-US" sz="3800" b="1">
              <a:solidFill>
                <a:srgbClr val="71535C"/>
              </a:solidFill>
            </a:endParaRPr>
          </a:p>
        </p:txBody>
      </p:sp>
      <p:sp>
        <p:nvSpPr>
          <p:cNvPr id="13" name="Content Placeholder 2"/>
          <p:cNvSpPr>
            <a:spLocks noGrp="1"/>
          </p:cNvSpPr>
          <p:nvPr>
            <p:ph idx="1"/>
          </p:nvPr>
        </p:nvSpPr>
        <p:spPr>
          <a:xfrm>
            <a:off x="457200" y="1286360"/>
            <a:ext cx="8229600" cy="3975315"/>
          </a:xfrm>
        </p:spPr>
        <p:txBody>
          <a:bodyPr>
            <a:noAutofit/>
          </a:bodyPr>
          <a:lstStyle/>
          <a:p>
            <a:pPr>
              <a:spcBef>
                <a:spcPct val="50000"/>
              </a:spcBef>
            </a:pPr>
            <a:r>
              <a:rPr lang="en-US" sz="2800" smtClean="0">
                <a:latin typeface="Calibri" pitchFamily="34" charset="0"/>
              </a:rPr>
              <a:t>The way of life is organized within an identifiable community or group. </a:t>
            </a:r>
          </a:p>
          <a:p>
            <a:pPr>
              <a:spcBef>
                <a:spcPct val="50000"/>
              </a:spcBef>
            </a:pPr>
            <a:r>
              <a:rPr lang="en-US" sz="2800" smtClean="0">
                <a:latin typeface="Calibri" pitchFamily="34" charset="0"/>
              </a:rPr>
              <a:t>This includes the ways that community use language, interact with one another, take turns to talk, relate to time and space, and approach learning. </a:t>
            </a:r>
          </a:p>
          <a:p>
            <a:pPr>
              <a:spcBef>
                <a:spcPct val="50000"/>
              </a:spcBef>
            </a:pPr>
            <a:r>
              <a:rPr lang="en-US" sz="2800" smtClean="0">
                <a:latin typeface="Calibri" pitchFamily="34" charset="0"/>
              </a:rPr>
              <a:t>There are group patterns that exist, which reflect the standards or norms used by community members to make sense of the world. </a:t>
            </a:r>
            <a:endParaRPr lang="en-US" sz="2800">
              <a:latin typeface="Calibri" pitchFamily="34" charset="0"/>
            </a:endParaRPr>
          </a:p>
        </p:txBody>
      </p:sp>
      <p:sp>
        <p:nvSpPr>
          <p:cNvPr id="14" name="Rectangle 13"/>
          <p:cNvSpPr/>
          <p:nvPr/>
        </p:nvSpPr>
        <p:spPr>
          <a:xfrm>
            <a:off x="550190" y="5634047"/>
            <a:ext cx="7446935" cy="307777"/>
          </a:xfrm>
          <a:prstGeom prst="rect">
            <a:avLst/>
          </a:prstGeom>
        </p:spPr>
        <p:txBody>
          <a:bodyPr wrap="square">
            <a:spAutoFit/>
          </a:bodyPr>
          <a:lstStyle/>
          <a:p>
            <a:pPr>
              <a:spcBef>
                <a:spcPct val="50000"/>
              </a:spcBef>
            </a:pPr>
            <a:r>
              <a:rPr lang="en-US" sz="1400" i="1" smtClean="0">
                <a:latin typeface="Calibri" pitchFamily="34" charset="0"/>
              </a:rPr>
              <a:t>(Villegas and Lucas, 2002)</a:t>
            </a:r>
            <a:endParaRPr lang="en-US" sz="1400" i="1">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25880"/>
            <a:ext cx="9144000" cy="4846319"/>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7" name="Rectangle 6"/>
          <p:cNvSpPr/>
          <p:nvPr/>
        </p:nvSpPr>
        <p:spPr>
          <a:xfrm>
            <a:off x="0" y="0"/>
            <a:ext cx="9144000" cy="1371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0" y="0"/>
            <a:ext cx="9144000" cy="1371600"/>
          </a:xfrm>
          <a:prstGeom prst="rect">
            <a:avLst/>
          </a:prstGeom>
        </p:spPr>
        <p:txBody>
          <a:bodyPr>
            <a:norm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800" b="1" i="0" u="none" strike="noStrike" kern="1200" cap="none" spc="0" normalizeH="0" baseline="0" noProof="0" smtClean="0">
                <a:ln>
                  <a:noFill/>
                </a:ln>
                <a:solidFill>
                  <a:srgbClr val="71535C"/>
                </a:solidFill>
                <a:effectLst/>
                <a:uLnTx/>
                <a:uFillTx/>
                <a:latin typeface="+mj-lt"/>
                <a:ea typeface="+mj-ea"/>
                <a:cs typeface="+mj-cs"/>
              </a:rPr>
              <a:t>Identity:</a:t>
            </a:r>
            <a:r>
              <a:rPr kumimoji="0" lang="en-US" sz="3800" b="1" i="0" u="none" strike="noStrike" kern="1200" cap="none" spc="0" normalizeH="0" noProof="0" smtClean="0">
                <a:ln>
                  <a:noFill/>
                </a:ln>
                <a:solidFill>
                  <a:srgbClr val="71535C"/>
                </a:solidFill>
                <a:effectLst/>
                <a:uLnTx/>
                <a:uFillTx/>
                <a:latin typeface="+mj-lt"/>
                <a:ea typeface="+mj-ea"/>
                <a:cs typeface="+mj-cs"/>
              </a:rPr>
              <a:t> Race, Culture, Ethnicity</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3800" b="1" baseline="0" smtClean="0">
                <a:solidFill>
                  <a:srgbClr val="71535C"/>
                </a:solidFill>
                <a:latin typeface="+mj-lt"/>
                <a:ea typeface="+mj-ea"/>
                <a:cs typeface="+mj-cs"/>
              </a:rPr>
              <a:t>What’s the Difference?</a:t>
            </a:r>
            <a:endParaRPr kumimoji="0" lang="en-US" sz="3800" b="1" i="0" u="none" strike="noStrike" kern="1200" cap="none" spc="0" normalizeH="0" baseline="0" noProof="0">
              <a:ln>
                <a:noFill/>
              </a:ln>
              <a:solidFill>
                <a:srgbClr val="71535C"/>
              </a:solidFill>
              <a:effectLst/>
              <a:uLnTx/>
              <a:uFillTx/>
              <a:latin typeface="+mj-lt"/>
              <a:ea typeface="+mj-ea"/>
              <a:cs typeface="+mj-cs"/>
            </a:endParaRPr>
          </a:p>
        </p:txBody>
      </p:sp>
      <p:sp>
        <p:nvSpPr>
          <p:cNvPr id="8" name="Rectangle 7"/>
          <p:cNvSpPr/>
          <p:nvPr/>
        </p:nvSpPr>
        <p:spPr>
          <a:xfrm>
            <a:off x="0" y="1325881"/>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9" name="Rectangle 8"/>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0" name="Picture 9"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4" name="Content Placeholder 1"/>
          <p:cNvSpPr txBox="1">
            <a:spLocks/>
          </p:cNvSpPr>
          <p:nvPr/>
        </p:nvSpPr>
        <p:spPr>
          <a:xfrm>
            <a:off x="533400" y="1828800"/>
            <a:ext cx="3852620" cy="4169044"/>
          </a:xfrm>
          <a:prstGeom prst="rect">
            <a:avLst/>
          </a:prstGeom>
        </p:spPr>
        <p:txBody>
          <a:bodyPr/>
          <a:lstStyle/>
          <a:p>
            <a:pPr marL="342900" marR="0" lvl="0" indent="-342900" algn="l" defTabSz="457200" rtl="0" eaLnBrk="1" fontAlgn="base" latinLnBrk="0" hangingPunct="1">
              <a:lnSpc>
                <a:spcPct val="100000"/>
              </a:lnSpc>
              <a:spcBef>
                <a:spcPts val="600"/>
              </a:spcBef>
              <a:spcAft>
                <a:spcPct val="0"/>
              </a:spcAft>
              <a:buClrTx/>
              <a:buSzTx/>
              <a:buFont typeface="Arial"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Race Identity</a:t>
            </a:r>
          </a:p>
          <a:p>
            <a:pPr marL="342900" marR="0" lvl="0" indent="-342900" algn="l" defTabSz="457200" rtl="0" eaLnBrk="1" fontAlgn="base" latinLnBrk="0" hangingPunct="1">
              <a:lnSpc>
                <a:spcPct val="100000"/>
              </a:lnSpc>
              <a:spcBef>
                <a:spcPts val="600"/>
              </a:spcBef>
              <a:spcAft>
                <a:spcPct val="0"/>
              </a:spcAft>
              <a:buClrTx/>
              <a:buSzTx/>
              <a:buFont typeface="Arial"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Gender Identity</a:t>
            </a:r>
          </a:p>
          <a:p>
            <a:pPr marL="342900" marR="0" lvl="0" indent="-342900" algn="l" defTabSz="457200" rtl="0" eaLnBrk="1" fontAlgn="base" latinLnBrk="0" hangingPunct="1">
              <a:lnSpc>
                <a:spcPct val="100000"/>
              </a:lnSpc>
              <a:spcBef>
                <a:spcPts val="600"/>
              </a:spcBef>
              <a:spcAft>
                <a:spcPct val="0"/>
              </a:spcAft>
              <a:buClrTx/>
              <a:buSzTx/>
              <a:buFont typeface="Arial"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Nationality Identity</a:t>
            </a:r>
          </a:p>
          <a:p>
            <a:pPr marL="342900" marR="0" lvl="0" indent="-342900" algn="l" defTabSz="457200" rtl="0" eaLnBrk="1" fontAlgn="base" latinLnBrk="0" hangingPunct="1">
              <a:lnSpc>
                <a:spcPct val="100000"/>
              </a:lnSpc>
              <a:spcBef>
                <a:spcPts val="600"/>
              </a:spcBef>
              <a:spcAft>
                <a:spcPct val="0"/>
              </a:spcAft>
              <a:buClrTx/>
              <a:buSzTx/>
              <a:buFont typeface="Arial"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Religion Identity</a:t>
            </a:r>
          </a:p>
          <a:p>
            <a:pPr marL="342900" marR="0" lvl="0" indent="-342900" algn="l" defTabSz="457200" rtl="0" eaLnBrk="1" fontAlgn="base" latinLnBrk="0" hangingPunct="1">
              <a:lnSpc>
                <a:spcPct val="100000"/>
              </a:lnSpc>
              <a:spcBef>
                <a:spcPts val="600"/>
              </a:spcBef>
              <a:spcAft>
                <a:spcPct val="0"/>
              </a:spcAft>
              <a:buClrTx/>
              <a:buSzTx/>
              <a:buFont typeface="Arial"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Ethnic Identity</a:t>
            </a:r>
          </a:p>
          <a:p>
            <a:pPr marL="342900" marR="0" lvl="0" indent="-342900" algn="l" defTabSz="457200" rtl="0" eaLnBrk="1" fontAlgn="base" latinLnBrk="0" hangingPunct="1">
              <a:lnSpc>
                <a:spcPct val="100000"/>
              </a:lnSpc>
              <a:spcBef>
                <a:spcPts val="600"/>
              </a:spcBef>
              <a:spcAft>
                <a:spcPct val="0"/>
              </a:spcAft>
              <a:buClrTx/>
              <a:buSzTx/>
              <a:buFont typeface="Arial"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Class Identity</a:t>
            </a:r>
          </a:p>
          <a:p>
            <a:pPr marL="342900" marR="0" lvl="0" indent="-342900" algn="l" defTabSz="457200" rtl="0" eaLnBrk="1" fontAlgn="base" latinLnBrk="0" hangingPunct="1">
              <a:lnSpc>
                <a:spcPct val="100000"/>
              </a:lnSpc>
              <a:spcBef>
                <a:spcPts val="600"/>
              </a:spcBef>
              <a:spcAft>
                <a:spcPct val="0"/>
              </a:spcAft>
              <a:buClrTx/>
              <a:buSzTx/>
              <a:buFont typeface="Arial"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Age Identity</a:t>
            </a:r>
          </a:p>
        </p:txBody>
      </p:sp>
      <p:sp>
        <p:nvSpPr>
          <p:cNvPr id="15" name="TextBox 3"/>
          <p:cNvSpPr txBox="1">
            <a:spLocks noChangeArrowheads="1"/>
          </p:cNvSpPr>
          <p:nvPr/>
        </p:nvSpPr>
        <p:spPr bwMode="auto">
          <a:xfrm>
            <a:off x="4843221" y="3107411"/>
            <a:ext cx="3886200" cy="1538883"/>
          </a:xfrm>
          <a:prstGeom prst="rect">
            <a:avLst/>
          </a:prstGeom>
          <a:noFill/>
          <a:ln w="9525">
            <a:noFill/>
            <a:miter lim="800000"/>
            <a:headEnd/>
            <a:tailEnd/>
          </a:ln>
        </p:spPr>
        <p:txBody>
          <a:bodyPr wrap="square">
            <a:spAutoFit/>
          </a:bodyPr>
          <a:lstStyle/>
          <a:p>
            <a:pPr>
              <a:spcAft>
                <a:spcPts val="600"/>
              </a:spcAft>
            </a:pPr>
            <a:r>
              <a:rPr lang="en-US" sz="2800">
                <a:latin typeface="Calibri" pitchFamily="34" charset="0"/>
              </a:rPr>
              <a:t>How do you see yourself</a:t>
            </a:r>
            <a:r>
              <a:rPr lang="en-US" sz="2800" smtClean="0">
                <a:latin typeface="Calibri" pitchFamily="34" charset="0"/>
              </a:rPr>
              <a:t>?</a:t>
            </a:r>
            <a:endParaRPr lang="en-US" sz="2800">
              <a:latin typeface="Calibri" pitchFamily="34" charset="0"/>
            </a:endParaRPr>
          </a:p>
          <a:p>
            <a:pPr>
              <a:spcAft>
                <a:spcPts val="600"/>
              </a:spcAft>
            </a:pPr>
            <a:r>
              <a:rPr lang="en-US" sz="2800">
                <a:latin typeface="Calibri" pitchFamily="34" charset="0"/>
              </a:rPr>
              <a:t>How do others see you? </a:t>
            </a:r>
          </a:p>
          <a:p>
            <a:endParaRPr lang="en-US" sz="2800">
              <a:latin typeface="Calibri" pitchFamily="34" charset="0"/>
            </a:endParaRPr>
          </a:p>
        </p:txBody>
      </p:sp>
      <p:sp>
        <p:nvSpPr>
          <p:cNvPr id="20" name="Right Brace 19"/>
          <p:cNvSpPr/>
          <p:nvPr/>
        </p:nvSpPr>
        <p:spPr>
          <a:xfrm>
            <a:off x="3843583" y="1828799"/>
            <a:ext cx="852407" cy="3564611"/>
          </a:xfrm>
          <a:prstGeom prst="rightBrace">
            <a:avLst/>
          </a:prstGeom>
          <a:ln>
            <a:solidFill>
              <a:srgbClr val="B2700E"/>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2" name="Rectangle 11"/>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4" name="Rectangle 13"/>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5" name="Picture 14"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6" name="Title 1"/>
          <p:cNvSpPr>
            <a:spLocks noGrp="1"/>
          </p:cNvSpPr>
          <p:nvPr>
            <p:ph type="title"/>
          </p:nvPr>
        </p:nvSpPr>
        <p:spPr>
          <a:xfrm>
            <a:off x="0" y="0"/>
            <a:ext cx="9144000" cy="838200"/>
          </a:xfrm>
        </p:spPr>
        <p:txBody>
          <a:bodyPr>
            <a:normAutofit/>
          </a:bodyPr>
          <a:lstStyle/>
          <a:p>
            <a:r>
              <a:rPr lang="en-US" sz="3800" b="1" smtClean="0">
                <a:solidFill>
                  <a:srgbClr val="71535C"/>
                </a:solidFill>
              </a:rPr>
              <a:t>Culture</a:t>
            </a:r>
            <a:endParaRPr lang="en-US" sz="3800" b="1">
              <a:solidFill>
                <a:srgbClr val="71535C"/>
              </a:solidFill>
            </a:endParaRPr>
          </a:p>
        </p:txBody>
      </p:sp>
      <p:sp>
        <p:nvSpPr>
          <p:cNvPr id="17" name="Content Placeholder 2"/>
          <p:cNvSpPr>
            <a:spLocks noGrp="1"/>
          </p:cNvSpPr>
          <p:nvPr>
            <p:ph idx="1"/>
          </p:nvPr>
        </p:nvSpPr>
        <p:spPr>
          <a:xfrm>
            <a:off x="457200" y="1286360"/>
            <a:ext cx="8229600" cy="3975315"/>
          </a:xfrm>
        </p:spPr>
        <p:txBody>
          <a:bodyPr>
            <a:noAutofit/>
          </a:bodyPr>
          <a:lstStyle/>
          <a:p>
            <a:pPr>
              <a:spcBef>
                <a:spcPts val="800"/>
              </a:spcBef>
            </a:pPr>
            <a:r>
              <a:rPr lang="en-US" sz="3000" smtClean="0"/>
              <a:t>Consider and reflect:</a:t>
            </a:r>
            <a:endParaRPr lang="en-US" sz="3000" smtClean="0"/>
          </a:p>
          <a:p>
            <a:pPr lvl="1"/>
            <a:r>
              <a:rPr lang="en-US" sz="2600" smtClean="0">
                <a:latin typeface="Calibri" pitchFamily="34" charset="0"/>
              </a:rPr>
              <a:t>What is the culture of your School District?</a:t>
            </a:r>
          </a:p>
          <a:p>
            <a:pPr lvl="1"/>
            <a:r>
              <a:rPr lang="en-US" sz="2600" smtClean="0">
                <a:latin typeface="Calibri" pitchFamily="34" charset="0"/>
              </a:rPr>
              <a:t>What </a:t>
            </a:r>
            <a:r>
              <a:rPr lang="en-US" sz="2600" smtClean="0">
                <a:latin typeface="Calibri" pitchFamily="34" charset="0"/>
              </a:rPr>
              <a:t>is the culture of your building or department?</a:t>
            </a:r>
          </a:p>
          <a:p>
            <a:pPr lvl="1"/>
            <a:r>
              <a:rPr lang="en-US" sz="2600" smtClean="0">
                <a:latin typeface="Calibri" pitchFamily="34" charset="0"/>
              </a:rPr>
              <a:t>How </a:t>
            </a:r>
            <a:r>
              <a:rPr lang="en-US" sz="2600" smtClean="0">
                <a:latin typeface="Calibri" pitchFamily="34" charset="0"/>
              </a:rPr>
              <a:t>might students’ and families’ cultures conflict with the culture of school?</a:t>
            </a:r>
            <a:endParaRPr lang="en-US" sz="260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Rectangle 7"/>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0" name="Rectangle 9"/>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1" name="Picture 10"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2" name="Title 1"/>
          <p:cNvSpPr txBox="1">
            <a:spLocks/>
          </p:cNvSpPr>
          <p:nvPr/>
        </p:nvSpPr>
        <p:spPr>
          <a:xfrm>
            <a:off x="0" y="0"/>
            <a:ext cx="9144000" cy="838200"/>
          </a:xfrm>
          <a:prstGeom prst="rect">
            <a:avLst/>
          </a:prstGeom>
        </p:spPr>
        <p:txBody>
          <a:bodyPr>
            <a:normAutofit/>
          </a:bodyPr>
          <a:lstStyle/>
          <a:p>
            <a:pPr algn="ctr">
              <a:spcBef>
                <a:spcPct val="50000"/>
              </a:spcBef>
            </a:pPr>
            <a:r>
              <a:rPr lang="en-US" sz="3800" b="1" smtClean="0">
                <a:solidFill>
                  <a:srgbClr val="71535C"/>
                </a:solidFill>
                <a:latin typeface="Calibri" pitchFamily="34" charset="0"/>
              </a:rPr>
              <a:t>Are </a:t>
            </a:r>
            <a:r>
              <a:rPr lang="en-US" sz="3800" b="1" smtClean="0">
                <a:solidFill>
                  <a:srgbClr val="71535C"/>
                </a:solidFill>
                <a:latin typeface="Calibri" pitchFamily="34" charset="0"/>
              </a:rPr>
              <a:t>These Cultural Determinations</a:t>
            </a:r>
            <a:r>
              <a:rPr lang="en-US" sz="3800" b="1" smtClean="0">
                <a:solidFill>
                  <a:srgbClr val="71535C"/>
                </a:solidFill>
                <a:latin typeface="Calibri" pitchFamily="34" charset="0"/>
              </a:rPr>
              <a:t>?</a:t>
            </a:r>
            <a:endParaRPr lang="en-US" sz="3800" b="1">
              <a:solidFill>
                <a:srgbClr val="71535C"/>
              </a:solidFill>
              <a:latin typeface="Calibri" pitchFamily="34" charset="0"/>
            </a:endParaRPr>
          </a:p>
        </p:txBody>
      </p:sp>
      <p:sp>
        <p:nvSpPr>
          <p:cNvPr id="13" name="Content Placeholder 2"/>
          <p:cNvSpPr txBox="1">
            <a:spLocks/>
          </p:cNvSpPr>
          <p:nvPr/>
        </p:nvSpPr>
        <p:spPr>
          <a:xfrm>
            <a:off x="457200" y="1286360"/>
            <a:ext cx="8229600" cy="3975315"/>
          </a:xfrm>
          <a:prstGeom prst="rect">
            <a:avLst/>
          </a:prstGeom>
        </p:spPr>
        <p:txBody>
          <a:bodyPr>
            <a:noAutofit/>
          </a:bodyPr>
          <a:lstStyle/>
          <a:p>
            <a:pPr marL="347472" lvl="2" indent="-347472">
              <a:spcAft>
                <a:spcPts val="600"/>
              </a:spcAft>
              <a:buFont typeface="Arial" pitchFamily="34" charset="0"/>
              <a:buChar char="•"/>
            </a:pPr>
            <a:r>
              <a:rPr lang="en-US" sz="3000" smtClean="0"/>
              <a:t>Greetings</a:t>
            </a:r>
          </a:p>
          <a:p>
            <a:pPr marL="347472" indent="-347472">
              <a:spcAft>
                <a:spcPts val="600"/>
              </a:spcAft>
              <a:buFont typeface="Arial" pitchFamily="34" charset="0"/>
              <a:buChar char="•"/>
            </a:pPr>
            <a:r>
              <a:rPr lang="en-US" sz="3000" smtClean="0"/>
              <a:t>Eye </a:t>
            </a:r>
            <a:r>
              <a:rPr lang="en-US" sz="3000" smtClean="0"/>
              <a:t>contact</a:t>
            </a:r>
          </a:p>
          <a:p>
            <a:pPr marL="347472" indent="-347472">
              <a:spcAft>
                <a:spcPts val="600"/>
              </a:spcAft>
              <a:buFont typeface="Arial" pitchFamily="34" charset="0"/>
              <a:buChar char="•"/>
            </a:pPr>
            <a:r>
              <a:rPr lang="en-US" sz="3000" smtClean="0"/>
              <a:t>Proximity</a:t>
            </a:r>
          </a:p>
          <a:p>
            <a:pPr marL="347472" indent="-347472">
              <a:spcAft>
                <a:spcPts val="600"/>
              </a:spcAft>
              <a:buFont typeface="Arial" pitchFamily="34" charset="0"/>
              <a:buChar char="•"/>
            </a:pPr>
            <a:r>
              <a:rPr lang="en-US" sz="3000" smtClean="0"/>
              <a:t>Conversations</a:t>
            </a:r>
            <a:br>
              <a:rPr lang="en-US" sz="3000" smtClean="0"/>
            </a:br>
            <a:r>
              <a:rPr lang="en-US" sz="3000" smtClean="0"/>
              <a:t>(when </a:t>
            </a:r>
            <a:r>
              <a:rPr lang="en-US" sz="3000" smtClean="0"/>
              <a:t>to interrupt)</a:t>
            </a:r>
          </a:p>
        </p:txBody>
      </p:sp>
      <p:sp>
        <p:nvSpPr>
          <p:cNvPr id="15" name="TextBox 5"/>
          <p:cNvSpPr txBox="1">
            <a:spLocks noChangeArrowheads="1"/>
          </p:cNvSpPr>
          <p:nvPr/>
        </p:nvSpPr>
        <p:spPr bwMode="auto">
          <a:xfrm>
            <a:off x="619932" y="5587140"/>
            <a:ext cx="8295468" cy="307777"/>
          </a:xfrm>
          <a:prstGeom prst="rect">
            <a:avLst/>
          </a:prstGeom>
          <a:noFill/>
          <a:ln w="9525">
            <a:noFill/>
            <a:miter lim="800000"/>
            <a:headEnd/>
            <a:tailEnd/>
          </a:ln>
        </p:spPr>
        <p:txBody>
          <a:bodyPr wrap="square">
            <a:spAutoFit/>
          </a:bodyPr>
          <a:lstStyle/>
          <a:p>
            <a:pPr>
              <a:spcBef>
                <a:spcPct val="50000"/>
              </a:spcBef>
            </a:pPr>
            <a:r>
              <a:rPr lang="en-US" sz="1400" i="1">
                <a:latin typeface="Calibri" pitchFamily="34" charset="0"/>
              </a:rPr>
              <a:t>Dr. Sharroky Hollie, Executive Director of the Center for Culturally Responsive Teaching and Learning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38200"/>
            <a:ext cx="9144000" cy="5334000"/>
          </a:xfrm>
          <a:prstGeom prst="rect">
            <a:avLst/>
          </a:prstGeom>
          <a:solidFill>
            <a:srgbClr val="B2700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Rectangle 7"/>
          <p:cNvSpPr/>
          <p:nvPr/>
        </p:nvSpPr>
        <p:spPr>
          <a:xfrm>
            <a:off x="0" y="0"/>
            <a:ext cx="9144000" cy="8382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04896"/>
            <a:ext cx="9144000" cy="45719"/>
          </a:xfrm>
          <a:prstGeom prst="rect">
            <a:avLst/>
          </a:prstGeom>
          <a:solidFill>
            <a:srgbClr val="715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10" name="Rectangle 9"/>
          <p:cNvSpPr/>
          <p:nvPr/>
        </p:nvSpPr>
        <p:spPr>
          <a:xfrm>
            <a:off x="0" y="6248400"/>
            <a:ext cx="9144000" cy="609600"/>
          </a:xfrm>
          <a:prstGeom prst="rect">
            <a:avLst/>
          </a:prstGeom>
          <a:solidFill>
            <a:srgbClr val="B2700E">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smtClean="0">
              <a:solidFill>
                <a:srgbClr val="AA7455"/>
              </a:solidFill>
              <a:hlinkClick r:id="rId3"/>
            </a:endParaRPr>
          </a:p>
        </p:txBody>
      </p:sp>
      <p:pic>
        <p:nvPicPr>
          <p:cNvPr id="11" name="Picture 10" descr="Final logo-2C-188.png"/>
          <p:cNvPicPr>
            <a:picLocks noChangeAspect="1"/>
          </p:cNvPicPr>
          <p:nvPr/>
        </p:nvPicPr>
        <p:blipFill>
          <a:blip r:embed="rId4" cstate="print"/>
          <a:stretch>
            <a:fillRect/>
          </a:stretch>
        </p:blipFill>
        <p:spPr>
          <a:xfrm>
            <a:off x="7772400" y="6324600"/>
            <a:ext cx="1125440" cy="425636"/>
          </a:xfrm>
          <a:prstGeom prst="rect">
            <a:avLst/>
          </a:prstGeom>
        </p:spPr>
      </p:pic>
      <p:sp>
        <p:nvSpPr>
          <p:cNvPr id="13" name="Content Placeholder 2"/>
          <p:cNvSpPr txBox="1">
            <a:spLocks/>
          </p:cNvSpPr>
          <p:nvPr/>
        </p:nvSpPr>
        <p:spPr>
          <a:xfrm>
            <a:off x="457200" y="1286360"/>
            <a:ext cx="8229600" cy="3975315"/>
          </a:xfrm>
          <a:prstGeom prst="rect">
            <a:avLst/>
          </a:prstGeom>
        </p:spPr>
        <p:txBody>
          <a:bodyPr>
            <a:noAutofit/>
          </a:bodyPr>
          <a:lstStyle/>
          <a:p>
            <a:pPr>
              <a:spcBef>
                <a:spcPct val="50000"/>
              </a:spcBef>
            </a:pPr>
            <a:r>
              <a:rPr lang="en-US" sz="3000" smtClean="0">
                <a:latin typeface="Calibri" pitchFamily="34" charset="0"/>
              </a:rPr>
              <a:t>Think about the various students and </a:t>
            </a:r>
            <a:r>
              <a:rPr lang="en-US" sz="3000" smtClean="0">
                <a:latin typeface="Calibri" pitchFamily="34" charset="0"/>
              </a:rPr>
              <a:t>groups </a:t>
            </a:r>
            <a:r>
              <a:rPr lang="en-US" sz="3000" smtClean="0">
                <a:latin typeface="Calibri" pitchFamily="34" charset="0"/>
              </a:rPr>
              <a:t/>
            </a:r>
            <a:br>
              <a:rPr lang="en-US" sz="3000" smtClean="0">
                <a:latin typeface="Calibri" pitchFamily="34" charset="0"/>
              </a:rPr>
            </a:br>
            <a:r>
              <a:rPr lang="en-US" sz="3000" smtClean="0">
                <a:latin typeface="Calibri" pitchFamily="34" charset="0"/>
              </a:rPr>
              <a:t>in your </a:t>
            </a:r>
            <a:r>
              <a:rPr lang="en-US" sz="3000" smtClean="0">
                <a:latin typeface="Calibri" pitchFamily="34" charset="0"/>
              </a:rPr>
              <a:t>classes</a:t>
            </a:r>
            <a:r>
              <a:rPr lang="en-US" sz="3000" smtClean="0">
                <a:latin typeface="Calibri" pitchFamily="34" charset="0"/>
              </a:rPr>
              <a:t>. </a:t>
            </a:r>
            <a:endParaRPr lang="en-US" sz="3000" smtClean="0">
              <a:latin typeface="Calibri" pitchFamily="34" charset="0"/>
            </a:endParaRPr>
          </a:p>
          <a:p>
            <a:pPr>
              <a:spcBef>
                <a:spcPct val="50000"/>
              </a:spcBef>
            </a:pPr>
            <a:r>
              <a:rPr lang="en-US" sz="3000" smtClean="0">
                <a:latin typeface="Calibri" pitchFamily="34" charset="0"/>
              </a:rPr>
              <a:t>What </a:t>
            </a:r>
            <a:r>
              <a:rPr lang="en-US" sz="3000" smtClean="0">
                <a:latin typeface="Calibri" pitchFamily="34" charset="0"/>
              </a:rPr>
              <a:t>are some of the impediments they </a:t>
            </a:r>
            <a:r>
              <a:rPr lang="en-US" sz="3000" smtClean="0">
                <a:latin typeface="Calibri" pitchFamily="34" charset="0"/>
              </a:rPr>
              <a:t>have </a:t>
            </a:r>
            <a:r>
              <a:rPr lang="en-US" sz="3000" smtClean="0">
                <a:latin typeface="Calibri" pitchFamily="34" charset="0"/>
              </a:rPr>
              <a:t/>
            </a:r>
            <a:br>
              <a:rPr lang="en-US" sz="3000" smtClean="0">
                <a:latin typeface="Calibri" pitchFamily="34" charset="0"/>
              </a:rPr>
            </a:br>
            <a:r>
              <a:rPr lang="en-US" sz="3000" smtClean="0">
                <a:latin typeface="Calibri" pitchFamily="34" charset="0"/>
              </a:rPr>
              <a:t>to </a:t>
            </a:r>
            <a:r>
              <a:rPr lang="en-US" sz="3000" smtClean="0">
                <a:latin typeface="Calibri" pitchFamily="34" charset="0"/>
              </a:rPr>
              <a:t>learning?</a:t>
            </a:r>
          </a:p>
          <a:p>
            <a:pPr>
              <a:spcBef>
                <a:spcPct val="50000"/>
              </a:spcBef>
            </a:pPr>
            <a:r>
              <a:rPr lang="en-US" sz="3000" smtClean="0">
                <a:latin typeface="Calibri" pitchFamily="34" charset="0"/>
              </a:rPr>
              <a:t>How would you address these in your classes?</a:t>
            </a:r>
            <a:endParaRPr lang="en-US" sz="300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354</Words>
  <Application>Microsoft Office PowerPoint</Application>
  <PresentationFormat>On-screen Show (4:3)</PresentationFormat>
  <Paragraphs>58</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Culture</vt:lpstr>
      <vt:lpstr>Culture, Another Definition</vt:lpstr>
      <vt:lpstr>Slide 4</vt:lpstr>
      <vt:lpstr>Culture</vt:lpstr>
      <vt:lpstr>Slide 6</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CSTP – Cultural Competence Resource Slides</dc:title>
  <dc:creator>JD Sweet</dc:creator>
  <cp:lastModifiedBy> </cp:lastModifiedBy>
  <cp:revision>12</cp:revision>
  <dcterms:created xsi:type="dcterms:W3CDTF">2010-08-10T22:40:08Z</dcterms:created>
  <dcterms:modified xsi:type="dcterms:W3CDTF">2011-08-19T21:50:29Z</dcterms:modified>
</cp:coreProperties>
</file>