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0" r:id="rId2"/>
    <p:sldId id="271" r:id="rId3"/>
    <p:sldId id="272" r:id="rId4"/>
    <p:sldId id="268" r:id="rId5"/>
    <p:sldId id="269" r:id="rId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70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6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01F8F-F2C2-4135-819F-3511961D628D}" type="datetimeFigureOut">
              <a:rPr lang="en-US" smtClean="0"/>
              <a:pPr/>
              <a:t>8/19/2011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114D4-B83C-4F67-BB2E-A9C72E0FE3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4114D4-B83C-4F67-BB2E-A9C72E0FE33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4114D4-B83C-4F67-BB2E-A9C72E0FE33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4114D4-B83C-4F67-BB2E-A9C72E0FE33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4114D4-B83C-4F67-BB2E-A9C72E0FE33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4114D4-B83C-4F67-BB2E-A9C72E0FE33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645AA7-8F8D-4054-BE11-85E57CA69686}"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5771D-772C-4364-A3F9-0A9E906701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8061E-F9F5-4F4B-9DBD-4466C90BC3D5}"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A8733-4C9D-4137-90D2-DC294C74A1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03EAEE-E6D8-489B-A823-AE65B241EA81}"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72846-88DE-4D16-8084-27FDF551BE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9C1CA5-3610-4F79-8167-06D6081A2124}"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A7D784-14E2-48D2-BD58-1B6CB3342F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33A003-86C5-4DB7-8AA0-89D885B771A7}"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E6A365-C4DA-4EC9-B637-924E2318C3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854C2-3D0D-4635-810A-E0AD253EAD44}"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AB8745-4A2F-4F30-A170-56CB168D11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4F59E4-DB9A-41BA-A5F4-22C65B019BF2}" type="datetimeFigureOut">
              <a:rPr lang="en-US"/>
              <a:pPr>
                <a:defRPr/>
              </a:pPr>
              <a:t>8/19/2011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4F849E-01E9-4B34-99CD-C680404674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23F6EB-FA2A-4CEA-BB6D-40042C04A949}" type="datetimeFigureOut">
              <a:rPr lang="en-US"/>
              <a:pPr>
                <a:defRPr/>
              </a:pPr>
              <a:t>8/19/2011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79685B-6686-48E8-8D70-6F09256D09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DF93A-4C24-4493-9523-06469F30B0E7}" type="datetimeFigureOut">
              <a:rPr lang="en-US"/>
              <a:pPr>
                <a:defRPr/>
              </a:pPr>
              <a:t>8/19/2011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B2C643-6803-4167-9026-0C119DCB29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095E2D-1E9B-43D6-915F-A3C3A23079AE}"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4F640C-022D-4B70-B4A7-A40A45EC51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67075-317F-4E7F-8832-061E3C66E607}"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CDCC3E-3B62-4293-AB02-4F9BDD37D0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1EE74F7-0626-4735-88D6-1B80BFFBD17D}" type="datetimeFigureOut">
              <a:rPr lang="en-US"/>
              <a:pPr>
                <a:defRPr/>
              </a:pPr>
              <a:t>8/19/2011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CA20EC8-3441-4BBF-9E88-6FDD5C229E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Title 1"/>
          <p:cNvSpPr txBox="1">
            <a:spLocks/>
          </p:cNvSpPr>
          <p:nvPr/>
        </p:nvSpPr>
        <p:spPr bwMode="auto">
          <a:xfrm>
            <a:off x="356463" y="1447800"/>
            <a:ext cx="4448014" cy="203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b="1" smtClean="0">
                <a:solidFill>
                  <a:srgbClr val="71535C"/>
                </a:solidFill>
                <a:latin typeface="Calibri" pitchFamily="34" charset="0"/>
              </a:rPr>
              <a:t>Culturally </a:t>
            </a:r>
          </a:p>
          <a:p>
            <a:pPr algn="ctr"/>
            <a:r>
              <a:rPr lang="en-US" sz="4400" b="1" smtClean="0">
                <a:solidFill>
                  <a:srgbClr val="71535C"/>
                </a:solidFill>
                <a:latin typeface="Calibri" pitchFamily="34" charset="0"/>
              </a:rPr>
              <a:t>and Linguistacally Responsive Teaching</a:t>
            </a:r>
            <a:endParaRPr lang="en-US" sz="4400" b="1">
              <a:solidFill>
                <a:srgbClr val="71535C"/>
              </a:solidFill>
              <a:latin typeface="Calibri" pitchFamily="34" charset="0"/>
            </a:endParaRPr>
          </a:p>
        </p:txBody>
      </p:sp>
      <p:sp>
        <p:nvSpPr>
          <p:cNvPr id="8" name="Subtitle 2"/>
          <p:cNvSpPr txBox="1">
            <a:spLocks/>
          </p:cNvSpPr>
          <p:nvPr/>
        </p:nvSpPr>
        <p:spPr bwMode="auto">
          <a:xfrm>
            <a:off x="1286362" y="3972730"/>
            <a:ext cx="2588217" cy="545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457200" rtl="0" eaLnBrk="1" fontAlgn="base" latinLnBrk="0" hangingPunct="1">
              <a:lnSpc>
                <a:spcPct val="100000"/>
              </a:lnSpc>
              <a:spcBef>
                <a:spcPct val="20000"/>
              </a:spcBef>
              <a:spcAft>
                <a:spcPct val="0"/>
              </a:spcAft>
              <a:buClrTx/>
              <a:buSzTx/>
              <a:tabLst/>
              <a:defRPr/>
            </a:pPr>
            <a:r>
              <a:rPr kumimoji="0" lang="en-US" b="0" i="0" u="none" strike="noStrike" kern="1200" cap="none" spc="0" normalizeH="0" baseline="0" noProof="0" smtClean="0">
                <a:ln>
                  <a:noFill/>
                </a:ln>
                <a:solidFill>
                  <a:srgbClr val="71535C"/>
                </a:solidFill>
                <a:effectLst/>
                <a:uLnTx/>
                <a:uFillTx/>
                <a:latin typeface="+mn-lt"/>
                <a:ea typeface="+mn-ea"/>
                <a:cs typeface="+mn-cs"/>
              </a:rPr>
              <a:t>Culturally Responsive</a:t>
            </a:r>
            <a:endParaRPr kumimoji="0" lang="en-US" b="0" i="0" u="none" strike="noStrike" kern="1200" cap="none" spc="0" normalizeH="0" baseline="0" noProof="0">
              <a:ln>
                <a:noFill/>
              </a:ln>
              <a:solidFill>
                <a:srgbClr val="71535C"/>
              </a:solidFill>
              <a:effectLst/>
              <a:uLnTx/>
              <a:uFillTx/>
              <a:latin typeface="+mn-lt"/>
              <a:ea typeface="+mn-ea"/>
              <a:cs typeface="+mn-cs"/>
            </a:endParaRPr>
          </a:p>
        </p:txBody>
      </p:sp>
      <p:sp>
        <p:nvSpPr>
          <p:cNvPr id="9" name="Rectangle 8"/>
          <p:cNvSpPr/>
          <p:nvPr/>
        </p:nvSpPr>
        <p:spPr>
          <a:xfrm>
            <a:off x="0" y="6248400"/>
            <a:ext cx="9144000" cy="609600"/>
          </a:xfrm>
          <a:prstGeom prst="rect">
            <a:avLst/>
          </a:prstGeom>
          <a:solidFill>
            <a:srgbClr val="B270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1781929" y="154067"/>
            <a:ext cx="1519592" cy="574702"/>
          </a:xfrm>
          <a:prstGeom prst="rect">
            <a:avLst/>
          </a:prstGeom>
        </p:spPr>
      </p:pic>
      <p:pic>
        <p:nvPicPr>
          <p:cNvPr id="11" name="Picture 10" descr="rgb grousemont found logo.jpg"/>
          <p:cNvPicPr>
            <a:picLocks noChangeAspect="1"/>
          </p:cNvPicPr>
          <p:nvPr/>
        </p:nvPicPr>
        <p:blipFill>
          <a:blip r:embed="rId5" cstate="print"/>
          <a:stretch>
            <a:fillRect/>
          </a:stretch>
        </p:blipFill>
        <p:spPr>
          <a:xfrm>
            <a:off x="2074814" y="6324600"/>
            <a:ext cx="1011312" cy="458618"/>
          </a:xfrm>
          <a:prstGeom prst="rect">
            <a:avLst/>
          </a:prstGeom>
        </p:spPr>
      </p:pic>
      <p:sp>
        <p:nvSpPr>
          <p:cNvPr id="12" name="Subtitle 2"/>
          <p:cNvSpPr txBox="1">
            <a:spLocks/>
          </p:cNvSpPr>
          <p:nvPr/>
        </p:nvSpPr>
        <p:spPr>
          <a:xfrm>
            <a:off x="3209439" y="6400800"/>
            <a:ext cx="3733800" cy="30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smtClean="0">
                <a:ln>
                  <a:noFill/>
                </a:ln>
                <a:solidFill>
                  <a:srgbClr val="71535C"/>
                </a:solidFill>
                <a:effectLst/>
                <a:uLnTx/>
                <a:uFillTx/>
                <a:latin typeface="+mn-lt"/>
                <a:ea typeface="+mn-ea"/>
                <a:cs typeface="+mn-cs"/>
              </a:rPr>
              <a:t>These materials funded by the Grousemont</a:t>
            </a:r>
            <a:r>
              <a:rPr kumimoji="0" lang="en-US" sz="1100" b="0" i="0" u="none" strike="noStrike" kern="1200" cap="none" spc="0" normalizeH="0" noProof="0" smtClean="0">
                <a:ln>
                  <a:noFill/>
                </a:ln>
                <a:solidFill>
                  <a:srgbClr val="71535C"/>
                </a:solidFill>
                <a:effectLst/>
                <a:uLnTx/>
                <a:uFillTx/>
                <a:latin typeface="+mn-lt"/>
                <a:ea typeface="+mn-ea"/>
                <a:cs typeface="+mn-cs"/>
              </a:rPr>
              <a:t> Foundation.</a:t>
            </a:r>
            <a:endParaRPr kumimoji="0" lang="en-US" sz="1100" b="0" i="0" u="none" strike="noStrike" kern="1200" cap="none" spc="0" normalizeH="0" baseline="0" noProof="0">
              <a:ln>
                <a:noFill/>
              </a:ln>
              <a:solidFill>
                <a:srgbClr val="71535C"/>
              </a:solidFill>
              <a:effectLst/>
              <a:uLnTx/>
              <a:uFillTx/>
              <a:latin typeface="+mn-lt"/>
              <a:ea typeface="+mn-ea"/>
              <a:cs typeface="+mn-cs"/>
            </a:endParaRPr>
          </a:p>
        </p:txBody>
      </p:sp>
      <p:sp>
        <p:nvSpPr>
          <p:cNvPr id="13" name="Subtitle 2"/>
          <p:cNvSpPr txBox="1">
            <a:spLocks/>
          </p:cNvSpPr>
          <p:nvPr/>
        </p:nvSpPr>
        <p:spPr>
          <a:xfrm>
            <a:off x="3271431" y="533400"/>
            <a:ext cx="5791200" cy="457200"/>
          </a:xfrm>
          <a:prstGeom prst="rect">
            <a:avLst/>
          </a:prstGeom>
        </p:spPr>
        <p:txBody>
          <a:bodyPr vert="horz" lIns="91440" tIns="45720" rIns="91440" bIns="45720" rtlCol="0">
            <a:noAutofit/>
          </a:bodyPr>
          <a:lstStyle/>
          <a:p>
            <a:pPr>
              <a:spcBef>
                <a:spcPts val="600"/>
              </a:spcBef>
            </a:pPr>
            <a:r>
              <a:rPr lang="en-US" sz="1100" smtClean="0">
                <a:solidFill>
                  <a:srgbClr val="71535C"/>
                </a:solidFill>
                <a:latin typeface="+mj-lt"/>
              </a:rPr>
              <a:t>CENTER FOR STRENGTHENING THE TEACHING PROFESSION • 253-752-2082 • www.cstp-wa.org </a:t>
            </a:r>
            <a:endParaRPr lang="en-US" sz="1100" smtClean="0">
              <a:solidFill>
                <a:srgbClr val="71535C"/>
              </a:solidFill>
              <a:latin typeface="+mj-lt"/>
              <a:hlinkClick r:id="rId3"/>
            </a:endParaRPr>
          </a:p>
        </p:txBody>
      </p:sp>
      <p:pic>
        <p:nvPicPr>
          <p:cNvPr id="14" name="Picture 13" descr="adj sm cr rgb 76754190.png"/>
          <p:cNvPicPr>
            <a:picLocks noChangeAspect="1"/>
          </p:cNvPicPr>
          <p:nvPr/>
        </p:nvPicPr>
        <p:blipFill>
          <a:blip r:embed="rId6"/>
          <a:stretch>
            <a:fillRect/>
          </a:stretch>
        </p:blipFill>
        <p:spPr>
          <a:xfrm>
            <a:off x="4401520" y="952118"/>
            <a:ext cx="4762092" cy="52200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6" name="Rectangle 5"/>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Title 1"/>
          <p:cNvSpPr>
            <a:spLocks noGrp="1"/>
          </p:cNvSpPr>
          <p:nvPr>
            <p:ph type="title"/>
          </p:nvPr>
        </p:nvSpPr>
        <p:spPr>
          <a:xfrm>
            <a:off x="0" y="0"/>
            <a:ext cx="9144000" cy="838200"/>
          </a:xfrm>
        </p:spPr>
        <p:txBody>
          <a:bodyPr>
            <a:normAutofit fontScale="90000"/>
          </a:bodyPr>
          <a:lstStyle/>
          <a:p>
            <a:r>
              <a:rPr lang="en-US" sz="3800" b="1" smtClean="0">
                <a:solidFill>
                  <a:srgbClr val="71535C"/>
                </a:solidFill>
              </a:rPr>
              <a:t>Culturally and Linguistically Responsive Teaching</a:t>
            </a:r>
            <a:endParaRPr lang="en-US" sz="3800" b="1">
              <a:solidFill>
                <a:srgbClr val="71535C"/>
              </a:solidFill>
            </a:endParaRPr>
          </a:p>
        </p:txBody>
      </p:sp>
      <p:sp>
        <p:nvSpPr>
          <p:cNvPr id="12" name="Content Placeholder 2"/>
          <p:cNvSpPr>
            <a:spLocks noGrp="1"/>
          </p:cNvSpPr>
          <p:nvPr>
            <p:ph idx="1"/>
          </p:nvPr>
        </p:nvSpPr>
        <p:spPr>
          <a:xfrm>
            <a:off x="592040" y="1177871"/>
            <a:ext cx="7993117" cy="4641743"/>
          </a:xfrm>
        </p:spPr>
        <p:txBody>
          <a:bodyPr>
            <a:normAutofit/>
          </a:bodyPr>
          <a:lstStyle/>
          <a:p>
            <a:pPr marL="0" indent="0" fontAlgn="auto">
              <a:lnSpc>
                <a:spcPts val="2600"/>
              </a:lnSpc>
              <a:spcBef>
                <a:spcPts val="0"/>
              </a:spcBef>
              <a:spcAft>
                <a:spcPts val="800"/>
              </a:spcAft>
              <a:buFont typeface="Arial"/>
              <a:buNone/>
              <a:defRPr/>
            </a:pPr>
            <a:r>
              <a:rPr lang="en-US" sz="2200" smtClean="0"/>
              <a:t>Geneva Gay, in </a:t>
            </a:r>
            <a:r>
              <a:rPr lang="en-US" sz="2200" i="1" smtClean="0"/>
              <a:t>Culturally Responsive Teaching – Theory, Practice and Pedagogy </a:t>
            </a:r>
            <a:r>
              <a:rPr lang="en-US" sz="2200" smtClean="0"/>
              <a:t>(2004), defines culturally responsive pedagogy as the use of cultural knowledge, prior experiences, frames of reference, and performance styles of ethnically diverse students to make learning encounters more relevant to and effective for them. It teaches </a:t>
            </a:r>
            <a:r>
              <a:rPr lang="en-US" sz="2200" i="1" smtClean="0"/>
              <a:t>to</a:t>
            </a:r>
            <a:r>
              <a:rPr lang="en-US" sz="2200" smtClean="0"/>
              <a:t> and </a:t>
            </a:r>
            <a:r>
              <a:rPr lang="en-US" sz="2200" i="1" smtClean="0"/>
              <a:t>through</a:t>
            </a:r>
            <a:r>
              <a:rPr lang="en-US" sz="2200" smtClean="0"/>
              <a:t> the strengths of these students. It is culturally validating and affirming.</a:t>
            </a:r>
          </a:p>
          <a:p>
            <a:pPr marL="0" indent="0" fontAlgn="auto">
              <a:lnSpc>
                <a:spcPts val="2600"/>
              </a:lnSpc>
              <a:spcBef>
                <a:spcPts val="0"/>
              </a:spcBef>
              <a:spcAft>
                <a:spcPts val="800"/>
              </a:spcAft>
              <a:buFont typeface="Arial"/>
              <a:buNone/>
              <a:defRPr/>
            </a:pPr>
            <a:r>
              <a:rPr lang="en-US" sz="2200" b="1" smtClean="0"/>
              <a:t>More simply, CLR validates and affirms the home language and culture of students through the use of responsive instructional strategies, which act as bridges or enablers to acceptance, achievement, and empowerment in academic settings and mainstream culture at large.</a:t>
            </a:r>
            <a:endParaRPr lang="en-US" sz="2200" b="1" dirty="0"/>
          </a:p>
        </p:txBody>
      </p:sp>
      <p:sp>
        <p:nvSpPr>
          <p:cNvPr id="13" name="TextBox 3"/>
          <p:cNvSpPr txBox="1">
            <a:spLocks noChangeArrowheads="1"/>
          </p:cNvSpPr>
          <p:nvPr/>
        </p:nvSpPr>
        <p:spPr bwMode="auto">
          <a:xfrm>
            <a:off x="592040" y="5629114"/>
            <a:ext cx="8305800" cy="307777"/>
          </a:xfrm>
          <a:prstGeom prst="rect">
            <a:avLst/>
          </a:prstGeom>
          <a:noFill/>
          <a:ln w="9525">
            <a:noFill/>
            <a:miter lim="800000"/>
            <a:headEnd/>
            <a:tailEnd/>
          </a:ln>
        </p:spPr>
        <p:txBody>
          <a:bodyPr>
            <a:spAutoFit/>
          </a:bodyPr>
          <a:lstStyle/>
          <a:p>
            <a:r>
              <a:rPr lang="en-US" sz="1400" i="1">
                <a:latin typeface="Calibri" pitchFamily="34" charset="0"/>
              </a:rPr>
              <a:t>Sharroky Hollie. Pearson Longman advertisement, 2008.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r>
              <a:rPr lang="en-US" sz="3800" b="1" smtClean="0">
                <a:solidFill>
                  <a:srgbClr val="71535C"/>
                </a:solidFill>
              </a:rPr>
              <a:t>Culturally Responsive Teachers Must:</a:t>
            </a:r>
            <a:endParaRPr lang="en-US" sz="3800" b="1">
              <a:solidFill>
                <a:srgbClr val="71535C"/>
              </a:solidFill>
            </a:endParaRPr>
          </a:p>
        </p:txBody>
      </p:sp>
      <p:sp>
        <p:nvSpPr>
          <p:cNvPr id="10" name="Content Placeholder 2"/>
          <p:cNvSpPr>
            <a:spLocks noGrp="1"/>
          </p:cNvSpPr>
          <p:nvPr>
            <p:ph idx="1"/>
          </p:nvPr>
        </p:nvSpPr>
        <p:spPr>
          <a:xfrm>
            <a:off x="592040" y="1363852"/>
            <a:ext cx="7993117" cy="3122908"/>
          </a:xfrm>
        </p:spPr>
        <p:txBody>
          <a:bodyPr>
            <a:normAutofit/>
          </a:bodyPr>
          <a:lstStyle/>
          <a:p>
            <a:pPr>
              <a:spcBef>
                <a:spcPct val="50000"/>
              </a:spcBef>
            </a:pPr>
            <a:r>
              <a:rPr lang="en-US" sz="2400" smtClean="0">
                <a:latin typeface="Calibri" pitchFamily="34" charset="0"/>
              </a:rPr>
              <a:t>Acknowledge the legitimacy of cultural heritage.</a:t>
            </a:r>
          </a:p>
          <a:p>
            <a:pPr>
              <a:spcBef>
                <a:spcPct val="50000"/>
              </a:spcBef>
            </a:pPr>
            <a:r>
              <a:rPr lang="en-US" sz="2400" smtClean="0">
                <a:latin typeface="Calibri" pitchFamily="34" charset="0"/>
              </a:rPr>
              <a:t>Use a wide variety of instructional strategies.</a:t>
            </a:r>
          </a:p>
          <a:p>
            <a:pPr>
              <a:spcBef>
                <a:spcPct val="50000"/>
              </a:spcBef>
            </a:pPr>
            <a:r>
              <a:rPr lang="en-US" sz="2400" smtClean="0">
                <a:latin typeface="Calibri" pitchFamily="34" charset="0"/>
              </a:rPr>
              <a:t>Teach students how to praise their own and others’ </a:t>
            </a:r>
            <a:br>
              <a:rPr lang="en-US" sz="2400" smtClean="0">
                <a:latin typeface="Calibri" pitchFamily="34" charset="0"/>
              </a:rPr>
            </a:br>
            <a:r>
              <a:rPr lang="en-US" sz="2400" smtClean="0">
                <a:latin typeface="Calibri" pitchFamily="34" charset="0"/>
              </a:rPr>
              <a:t>cultural heritages</a:t>
            </a:r>
            <a:endParaRPr lang="en-US" sz="2200" b="1" dirty="0"/>
          </a:p>
        </p:txBody>
      </p:sp>
      <p:sp>
        <p:nvSpPr>
          <p:cNvPr id="11" name="TextBox 3"/>
          <p:cNvSpPr txBox="1">
            <a:spLocks noChangeArrowheads="1"/>
          </p:cNvSpPr>
          <p:nvPr/>
        </p:nvSpPr>
        <p:spPr bwMode="auto">
          <a:xfrm>
            <a:off x="592040" y="5548390"/>
            <a:ext cx="8305800" cy="307777"/>
          </a:xfrm>
          <a:prstGeom prst="rect">
            <a:avLst/>
          </a:prstGeom>
          <a:noFill/>
          <a:ln w="9525">
            <a:noFill/>
            <a:miter lim="800000"/>
            <a:headEnd/>
            <a:tailEnd/>
          </a:ln>
        </p:spPr>
        <p:txBody>
          <a:bodyPr wrap="square">
            <a:spAutoFit/>
          </a:bodyPr>
          <a:lstStyle/>
          <a:p>
            <a:pPr>
              <a:spcBef>
                <a:spcPct val="50000"/>
              </a:spcBef>
            </a:pPr>
            <a:r>
              <a:rPr lang="en-US" sz="1400" i="1" smtClean="0">
                <a:latin typeface="Calibri" pitchFamily="34" charset="0"/>
              </a:rPr>
              <a:t>Dr. Sharroky Hollie, Executive Director of the Center </a:t>
            </a:r>
            <a:r>
              <a:rPr lang="en-US" sz="1400" i="1" smtClean="0">
                <a:latin typeface="Calibri" pitchFamily="34" charset="0"/>
              </a:rPr>
              <a:t>for </a:t>
            </a:r>
            <a:r>
              <a:rPr lang="en-US" sz="1400" i="1" smtClean="0">
                <a:latin typeface="Calibri" pitchFamily="34" charset="0"/>
              </a:rPr>
              <a:t>Culturally Responsive Teaching and Learning</a:t>
            </a:r>
            <a:endParaRPr lang="en-US" sz="1400" i="1">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0"/>
            <a:ext cx="9144000" cy="1371600"/>
          </a:xfrm>
          <a:prstGeom prst="rect">
            <a:avLst/>
          </a:prstGeom>
        </p:spPr>
        <p:txBody>
          <a:bodyPr>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smtClean="0">
                <a:ln>
                  <a:noFill/>
                </a:ln>
                <a:solidFill>
                  <a:srgbClr val="71535C"/>
                </a:solidFill>
                <a:effectLst/>
                <a:uLnTx/>
                <a:uFillTx/>
                <a:latin typeface="+mj-lt"/>
                <a:ea typeface="+mj-ea"/>
                <a:cs typeface="+mj-cs"/>
              </a:rPr>
              <a:t>Tenets</a:t>
            </a:r>
            <a:r>
              <a:rPr kumimoji="0" lang="en-US" sz="3800" b="1" i="0" u="none" strike="noStrike" kern="1200" cap="none" spc="0" normalizeH="0" noProof="0" smtClean="0">
                <a:ln>
                  <a:noFill/>
                </a:ln>
                <a:solidFill>
                  <a:srgbClr val="71535C"/>
                </a:solidFill>
                <a:effectLst/>
                <a:uLnTx/>
                <a:uFillTx/>
                <a:latin typeface="+mj-lt"/>
                <a:ea typeface="+mj-ea"/>
                <a:cs typeface="+mj-cs"/>
              </a:rPr>
              <a:t> of Culturally and Linguistically Responsive (CLR) Instruction</a:t>
            </a:r>
            <a:endParaRPr kumimoji="0" lang="en-US" sz="3800" b="1" i="0" u="none" strike="noStrike" kern="1200" cap="none" spc="0" normalizeH="0" baseline="0" noProof="0">
              <a:ln>
                <a:noFill/>
              </a:ln>
              <a:solidFill>
                <a:srgbClr val="71535C"/>
              </a:solidFill>
              <a:effectLst/>
              <a:uLnTx/>
              <a:uFillTx/>
              <a:latin typeface="+mj-lt"/>
              <a:ea typeface="+mj-ea"/>
              <a:cs typeface="+mj-cs"/>
            </a:endParaRPr>
          </a:p>
        </p:txBody>
      </p:sp>
      <p:sp>
        <p:nvSpPr>
          <p:cNvPr id="5" name="Rectangle 4"/>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2" name="TextBox 3"/>
          <p:cNvSpPr txBox="1">
            <a:spLocks noChangeArrowheads="1"/>
          </p:cNvSpPr>
          <p:nvPr/>
        </p:nvSpPr>
        <p:spPr bwMode="auto">
          <a:xfrm>
            <a:off x="581186" y="5509645"/>
            <a:ext cx="8316654" cy="307777"/>
          </a:xfrm>
          <a:prstGeom prst="rect">
            <a:avLst/>
          </a:prstGeom>
          <a:noFill/>
          <a:ln w="9525">
            <a:noFill/>
            <a:miter lim="800000"/>
            <a:headEnd/>
            <a:tailEnd/>
          </a:ln>
        </p:spPr>
        <p:txBody>
          <a:bodyPr wrap="square">
            <a:spAutoFit/>
          </a:bodyPr>
          <a:lstStyle/>
          <a:p>
            <a:pPr>
              <a:spcBef>
                <a:spcPct val="50000"/>
              </a:spcBef>
            </a:pPr>
            <a:r>
              <a:rPr lang="en-US" sz="1400" i="1" smtClean="0">
                <a:latin typeface="Calibri" pitchFamily="34" charset="0"/>
              </a:rPr>
              <a:t>Dr. Sharroky Hollie, Executive Director of the Center </a:t>
            </a:r>
            <a:r>
              <a:rPr lang="en-US" sz="1400" i="1" smtClean="0">
                <a:latin typeface="Calibri" pitchFamily="34" charset="0"/>
              </a:rPr>
              <a:t>for </a:t>
            </a:r>
            <a:r>
              <a:rPr lang="en-US" sz="1400" i="1" smtClean="0">
                <a:latin typeface="Calibri" pitchFamily="34" charset="0"/>
              </a:rPr>
              <a:t>Culturally Responsive Teaching and Learning</a:t>
            </a:r>
            <a:endParaRPr lang="en-US" sz="1400" i="1">
              <a:latin typeface="Calibri" pitchFamily="34" charset="0"/>
            </a:endParaRPr>
          </a:p>
        </p:txBody>
      </p:sp>
      <p:sp>
        <p:nvSpPr>
          <p:cNvPr id="13" name="Text Box 5"/>
          <p:cNvSpPr txBox="1">
            <a:spLocks noChangeArrowheads="1"/>
          </p:cNvSpPr>
          <p:nvPr/>
        </p:nvSpPr>
        <p:spPr bwMode="auto">
          <a:xfrm>
            <a:off x="1219200" y="1905000"/>
            <a:ext cx="3048000" cy="2631490"/>
          </a:xfrm>
          <a:prstGeom prst="rect">
            <a:avLst/>
          </a:prstGeom>
          <a:noFill/>
          <a:ln w="9525">
            <a:noFill/>
            <a:miter lim="800000"/>
            <a:headEnd/>
            <a:tailEnd/>
          </a:ln>
        </p:spPr>
        <p:txBody>
          <a:bodyPr>
            <a:spAutoFit/>
          </a:bodyPr>
          <a:lstStyle/>
          <a:p>
            <a:pPr algn="ctr">
              <a:lnSpc>
                <a:spcPts val="2800"/>
              </a:lnSpc>
              <a:spcBef>
                <a:spcPts val="0"/>
              </a:spcBef>
              <a:spcAft>
                <a:spcPts val="600"/>
              </a:spcAft>
            </a:pPr>
            <a:r>
              <a:rPr lang="en-US" sz="2400">
                <a:latin typeface="Calibri" pitchFamily="34" charset="0"/>
              </a:rPr>
              <a:t>Affirm</a:t>
            </a:r>
          </a:p>
          <a:p>
            <a:pPr algn="ctr">
              <a:lnSpc>
                <a:spcPts val="2800"/>
              </a:lnSpc>
              <a:spcBef>
                <a:spcPts val="0"/>
              </a:spcBef>
              <a:spcAft>
                <a:spcPts val="600"/>
              </a:spcAft>
            </a:pPr>
            <a:r>
              <a:rPr lang="en-US" sz="2400">
                <a:latin typeface="Calibri" pitchFamily="34" charset="0"/>
              </a:rPr>
              <a:t>Validate</a:t>
            </a:r>
          </a:p>
          <a:p>
            <a:pPr algn="ctr">
              <a:lnSpc>
                <a:spcPts val="2800"/>
              </a:lnSpc>
              <a:spcBef>
                <a:spcPts val="0"/>
              </a:spcBef>
              <a:spcAft>
                <a:spcPts val="600"/>
              </a:spcAft>
            </a:pPr>
            <a:r>
              <a:rPr lang="en-US" sz="2400">
                <a:latin typeface="Calibri" pitchFamily="34" charset="0"/>
              </a:rPr>
              <a:t>Socialize</a:t>
            </a:r>
          </a:p>
          <a:p>
            <a:pPr algn="ctr">
              <a:lnSpc>
                <a:spcPts val="2800"/>
              </a:lnSpc>
              <a:spcBef>
                <a:spcPts val="0"/>
              </a:spcBef>
              <a:spcAft>
                <a:spcPts val="600"/>
              </a:spcAft>
            </a:pPr>
            <a:r>
              <a:rPr lang="en-US" sz="2400">
                <a:latin typeface="Calibri" pitchFamily="34" charset="0"/>
              </a:rPr>
              <a:t>Movement</a:t>
            </a:r>
          </a:p>
          <a:p>
            <a:pPr algn="ctr">
              <a:lnSpc>
                <a:spcPts val="2800"/>
              </a:lnSpc>
              <a:spcBef>
                <a:spcPts val="0"/>
              </a:spcBef>
              <a:spcAft>
                <a:spcPts val="600"/>
              </a:spcAft>
            </a:pPr>
            <a:r>
              <a:rPr lang="en-US" sz="2400">
                <a:latin typeface="Calibri" pitchFamily="34" charset="0"/>
              </a:rPr>
              <a:t>Holistic</a:t>
            </a:r>
          </a:p>
          <a:p>
            <a:pPr algn="ctr">
              <a:lnSpc>
                <a:spcPts val="2800"/>
              </a:lnSpc>
              <a:spcBef>
                <a:spcPts val="0"/>
              </a:spcBef>
              <a:spcAft>
                <a:spcPts val="600"/>
              </a:spcAft>
            </a:pPr>
            <a:r>
              <a:rPr lang="en-US" sz="2400">
                <a:latin typeface="Calibri" pitchFamily="34" charset="0"/>
              </a:rPr>
              <a:t>Spontaneous</a:t>
            </a:r>
          </a:p>
        </p:txBody>
      </p:sp>
      <p:sp>
        <p:nvSpPr>
          <p:cNvPr id="14" name="Text Box 6"/>
          <p:cNvSpPr txBox="1">
            <a:spLocks noChangeArrowheads="1"/>
          </p:cNvSpPr>
          <p:nvPr/>
        </p:nvSpPr>
        <p:spPr bwMode="auto">
          <a:xfrm>
            <a:off x="4876800" y="1905000"/>
            <a:ext cx="2743200" cy="2631490"/>
          </a:xfrm>
          <a:prstGeom prst="rect">
            <a:avLst/>
          </a:prstGeom>
          <a:noFill/>
          <a:ln w="9525">
            <a:noFill/>
            <a:miter lim="800000"/>
            <a:headEnd/>
            <a:tailEnd/>
          </a:ln>
        </p:spPr>
        <p:txBody>
          <a:bodyPr>
            <a:spAutoFit/>
          </a:bodyPr>
          <a:lstStyle/>
          <a:p>
            <a:pPr algn="ctr">
              <a:lnSpc>
                <a:spcPts val="2800"/>
              </a:lnSpc>
              <a:spcBef>
                <a:spcPts val="0"/>
              </a:spcBef>
              <a:spcAft>
                <a:spcPts val="600"/>
              </a:spcAft>
            </a:pPr>
            <a:r>
              <a:rPr lang="en-US" sz="2400">
                <a:latin typeface="Calibri" pitchFamily="34" charset="0"/>
              </a:rPr>
              <a:t>Challenge</a:t>
            </a:r>
          </a:p>
          <a:p>
            <a:pPr algn="ctr">
              <a:lnSpc>
                <a:spcPts val="2800"/>
              </a:lnSpc>
              <a:spcBef>
                <a:spcPts val="0"/>
              </a:spcBef>
              <a:spcAft>
                <a:spcPts val="600"/>
              </a:spcAft>
            </a:pPr>
            <a:r>
              <a:rPr lang="en-US" sz="2400">
                <a:latin typeface="Calibri" pitchFamily="34" charset="0"/>
              </a:rPr>
              <a:t>Structure</a:t>
            </a:r>
          </a:p>
          <a:p>
            <a:pPr algn="ctr">
              <a:lnSpc>
                <a:spcPts val="2800"/>
              </a:lnSpc>
              <a:spcBef>
                <a:spcPts val="0"/>
              </a:spcBef>
              <a:spcAft>
                <a:spcPts val="600"/>
              </a:spcAft>
            </a:pPr>
            <a:r>
              <a:rPr lang="en-US" sz="2400">
                <a:latin typeface="Calibri" pitchFamily="34" charset="0"/>
              </a:rPr>
              <a:t>Engagement</a:t>
            </a:r>
          </a:p>
          <a:p>
            <a:pPr algn="ctr">
              <a:lnSpc>
                <a:spcPts val="2800"/>
              </a:lnSpc>
              <a:spcBef>
                <a:spcPts val="0"/>
              </a:spcBef>
              <a:spcAft>
                <a:spcPts val="600"/>
              </a:spcAft>
            </a:pPr>
            <a:r>
              <a:rPr lang="en-US" sz="2400">
                <a:latin typeface="Calibri" pitchFamily="34" charset="0"/>
              </a:rPr>
              <a:t>Personal</a:t>
            </a:r>
          </a:p>
          <a:p>
            <a:pPr algn="ctr">
              <a:lnSpc>
                <a:spcPts val="2800"/>
              </a:lnSpc>
              <a:spcBef>
                <a:spcPts val="0"/>
              </a:spcBef>
              <a:spcAft>
                <a:spcPts val="600"/>
              </a:spcAft>
            </a:pPr>
            <a:r>
              <a:rPr lang="en-US" sz="2400">
                <a:latin typeface="Calibri" pitchFamily="34" charset="0"/>
              </a:rPr>
              <a:t>Ritual</a:t>
            </a:r>
          </a:p>
          <a:p>
            <a:pPr algn="ctr">
              <a:lnSpc>
                <a:spcPts val="2800"/>
              </a:lnSpc>
              <a:spcBef>
                <a:spcPts val="0"/>
              </a:spcBef>
              <a:spcAft>
                <a:spcPts val="600"/>
              </a:spcAft>
            </a:pPr>
            <a:r>
              <a:rPr lang="en-US" sz="2400">
                <a:latin typeface="Calibri" pitchFamily="34" charset="0"/>
              </a:rPr>
              <a:t>Contextual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0" name="Rectangle 9"/>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1" name="Picture 10"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2" name="Title 1"/>
          <p:cNvSpPr txBox="1">
            <a:spLocks/>
          </p:cNvSpPr>
          <p:nvPr/>
        </p:nvSpPr>
        <p:spPr>
          <a:xfrm>
            <a:off x="0" y="0"/>
            <a:ext cx="9144000" cy="838200"/>
          </a:xfrm>
          <a:prstGeom prst="rect">
            <a:avLst/>
          </a:prstGeom>
        </p:spPr>
        <p:txBody>
          <a:bodyPr>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smtClean="0">
                <a:ln>
                  <a:noFill/>
                </a:ln>
                <a:solidFill>
                  <a:srgbClr val="71535C"/>
                </a:solidFill>
                <a:effectLst/>
                <a:uLnTx/>
                <a:uFillTx/>
                <a:latin typeface="+mj-lt"/>
                <a:ea typeface="+mj-ea"/>
                <a:cs typeface="+mj-cs"/>
              </a:rPr>
              <a:t>Code Switching</a:t>
            </a:r>
            <a:endParaRPr kumimoji="0" lang="en-US" sz="3800" b="1" i="0" u="none" strike="noStrike" kern="1200" cap="none" spc="0" normalizeH="0" baseline="0" noProof="0">
              <a:ln>
                <a:noFill/>
              </a:ln>
              <a:solidFill>
                <a:srgbClr val="71535C"/>
              </a:solidFill>
              <a:effectLst/>
              <a:uLnTx/>
              <a:uFillTx/>
              <a:latin typeface="+mj-lt"/>
              <a:ea typeface="+mj-ea"/>
              <a:cs typeface="+mj-cs"/>
            </a:endParaRPr>
          </a:p>
        </p:txBody>
      </p:sp>
      <p:sp>
        <p:nvSpPr>
          <p:cNvPr id="13" name="Content Placeholder 2"/>
          <p:cNvSpPr txBox="1">
            <a:spLocks/>
          </p:cNvSpPr>
          <p:nvPr/>
        </p:nvSpPr>
        <p:spPr>
          <a:xfrm>
            <a:off x="592040" y="1363852"/>
            <a:ext cx="7993117" cy="3122908"/>
          </a:xfrm>
          <a:prstGeom prst="rect">
            <a:avLst/>
          </a:prstGeom>
        </p:spPr>
        <p:txBody>
          <a:bodyPr>
            <a:normAutofit/>
          </a:bodyPr>
          <a:lstStyle/>
          <a:p>
            <a:r>
              <a:rPr lang="en-US" sz="3000" smtClean="0">
                <a:latin typeface="Calibri" pitchFamily="34" charset="0"/>
              </a:rPr>
              <a:t>In simple terms, it is the act of moving between languages or cultural behaviors based upon the context of the situation.</a:t>
            </a:r>
            <a:endParaRPr lang="en-US" sz="30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278</Words>
  <Application>Microsoft Office PowerPoint</Application>
  <PresentationFormat>On-screen Show (4:3)</PresentationFormat>
  <Paragraphs>45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Culturally and Linguistically Responsive Teaching</vt:lpstr>
      <vt:lpstr>Culturally Responsive Teachers Must:</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CSTP – Cultural Competence Resource Slides</dc:title>
  <dc:creator>JD Sweet</dc:creator>
  <cp:lastModifiedBy> </cp:lastModifiedBy>
  <cp:revision>14</cp:revision>
  <dcterms:created xsi:type="dcterms:W3CDTF">2010-08-10T22:42:59Z</dcterms:created>
  <dcterms:modified xsi:type="dcterms:W3CDTF">2011-08-19T21:50:48Z</dcterms:modified>
</cp:coreProperties>
</file>