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4"/>
  </p:sldMasterIdLst>
  <p:notesMasterIdLst>
    <p:notesMasterId r:id="rId27"/>
  </p:notesMasterIdLst>
  <p:handoutMasterIdLst>
    <p:handoutMasterId r:id="rId28"/>
  </p:handoutMasterIdLst>
  <p:sldIdLst>
    <p:sldId id="256" r:id="rId5"/>
    <p:sldId id="739" r:id="rId6"/>
    <p:sldId id="661" r:id="rId7"/>
    <p:sldId id="771" r:id="rId8"/>
    <p:sldId id="724" r:id="rId9"/>
    <p:sldId id="734" r:id="rId10"/>
    <p:sldId id="762" r:id="rId11"/>
    <p:sldId id="736" r:id="rId12"/>
    <p:sldId id="769" r:id="rId13"/>
    <p:sldId id="750" r:id="rId14"/>
    <p:sldId id="768" r:id="rId15"/>
    <p:sldId id="737" r:id="rId16"/>
    <p:sldId id="738" r:id="rId17"/>
    <p:sldId id="741" r:id="rId18"/>
    <p:sldId id="742" r:id="rId19"/>
    <p:sldId id="770" r:id="rId20"/>
    <p:sldId id="680" r:id="rId21"/>
    <p:sldId id="753" r:id="rId22"/>
    <p:sldId id="767" r:id="rId23"/>
    <p:sldId id="689" r:id="rId24"/>
    <p:sldId id="764" r:id="rId25"/>
    <p:sldId id="761" r:id="rId26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F7BDC68-A074-48C2-B55A-C12693B3E4D2}">
          <p14:sldIdLst>
            <p14:sldId id="256"/>
            <p14:sldId id="739"/>
            <p14:sldId id="661"/>
            <p14:sldId id="771"/>
            <p14:sldId id="724"/>
            <p14:sldId id="734"/>
            <p14:sldId id="762"/>
            <p14:sldId id="736"/>
            <p14:sldId id="769"/>
            <p14:sldId id="750"/>
            <p14:sldId id="768"/>
            <p14:sldId id="737"/>
            <p14:sldId id="738"/>
            <p14:sldId id="741"/>
            <p14:sldId id="742"/>
            <p14:sldId id="770"/>
            <p14:sldId id="680"/>
            <p14:sldId id="753"/>
            <p14:sldId id="767"/>
            <p14:sldId id="689"/>
            <p14:sldId id="764"/>
            <p14:sldId id="76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35">
          <p15:clr>
            <a:srgbClr val="A4A3A4"/>
          </p15:clr>
        </p15:guide>
        <p15:guide id="2" orient="horz" pos="3630">
          <p15:clr>
            <a:srgbClr val="A4A3A4"/>
          </p15:clr>
        </p15:guide>
        <p15:guide id="3" orient="horz" pos="665">
          <p15:clr>
            <a:srgbClr val="A4A3A4"/>
          </p15:clr>
        </p15:guide>
        <p15:guide id="4" orient="horz" pos="857">
          <p15:clr>
            <a:srgbClr val="A4A3A4"/>
          </p15:clr>
        </p15:guide>
        <p15:guide id="5" pos="4789">
          <p15:clr>
            <a:srgbClr val="A4A3A4"/>
          </p15:clr>
        </p15:guide>
        <p15:guide id="6" pos="3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9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weber" initials="g" lastIdx="20" clrIdx="0"/>
  <p:cmAuthor id="1" name="Kathy Whitlock" initials="KW" lastIdx="1" clrIdx="1"/>
  <p:cmAuthor id="2" name="Jeanne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66CC"/>
    <a:srgbClr val="F9735D"/>
    <a:srgbClr val="FF4F4F"/>
    <a:srgbClr val="FFFF66"/>
    <a:srgbClr val="19646B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4" autoAdjust="0"/>
    <p:restoredTop sz="78660" autoAdjust="0"/>
  </p:normalViewPr>
  <p:slideViewPr>
    <p:cSldViewPr snapToGrid="0">
      <p:cViewPr varScale="1">
        <p:scale>
          <a:sx n="54" d="100"/>
          <a:sy n="54" d="100"/>
        </p:scale>
        <p:origin x="-1336" y="-104"/>
      </p:cViewPr>
      <p:guideLst>
        <p:guide orient="horz" pos="35"/>
        <p:guide orient="horz" pos="3630"/>
        <p:guide orient="horz" pos="665"/>
        <p:guide orient="horz" pos="857"/>
        <p:guide pos="4789"/>
        <p:guide pos="373"/>
      </p:guideLst>
    </p:cSldViewPr>
  </p:slideViewPr>
  <p:outlineViewPr>
    <p:cViewPr>
      <p:scale>
        <a:sx n="33" d="100"/>
        <a:sy n="33" d="100"/>
      </p:scale>
      <p:origin x="0" y="269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94" d="100"/>
        <a:sy n="194" d="100"/>
      </p:scale>
      <p:origin x="0" y="4272"/>
    </p:cViewPr>
  </p:sorterViewPr>
  <p:notesViewPr>
    <p:cSldViewPr snapToGrid="0">
      <p:cViewPr>
        <p:scale>
          <a:sx n="100" d="100"/>
          <a:sy n="100" d="100"/>
        </p:scale>
        <p:origin x="-1432" y="-80"/>
      </p:cViewPr>
      <p:guideLst>
        <p:guide orient="horz" pos="2929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commentAuthors" Target="commentAuthors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464820"/>
          </a:xfrm>
          <a:prstGeom prst="rect">
            <a:avLst/>
          </a:prstGeom>
        </p:spPr>
        <p:txBody>
          <a:bodyPr vert="horz" lIns="93135" tIns="46569" rIns="93135" bIns="4656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4" y="0"/>
            <a:ext cx="2982119" cy="464820"/>
          </a:xfrm>
          <a:prstGeom prst="rect">
            <a:avLst/>
          </a:prstGeom>
        </p:spPr>
        <p:txBody>
          <a:bodyPr vert="horz" lIns="93135" tIns="46569" rIns="93135" bIns="46569" rtlCol="0"/>
          <a:lstStyle>
            <a:lvl1pPr algn="r">
              <a:defRPr sz="1200"/>
            </a:lvl1pPr>
          </a:lstStyle>
          <a:p>
            <a:fld id="{408BB3B8-BA38-490D-8389-AB687964B7A5}" type="datetimeFigureOut">
              <a:rPr lang="en-US" smtClean="0"/>
              <a:pPr/>
              <a:t>5/22/19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9"/>
            <a:ext cx="2982119" cy="464820"/>
          </a:xfrm>
          <a:prstGeom prst="rect">
            <a:avLst/>
          </a:prstGeom>
        </p:spPr>
        <p:txBody>
          <a:bodyPr vert="horz" lIns="93135" tIns="46569" rIns="93135" bIns="4656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4" y="8829969"/>
            <a:ext cx="2982119" cy="464820"/>
          </a:xfrm>
          <a:prstGeom prst="rect">
            <a:avLst/>
          </a:prstGeom>
        </p:spPr>
        <p:txBody>
          <a:bodyPr vert="horz" lIns="93135" tIns="46569" rIns="93135" bIns="46569" rtlCol="0" anchor="b"/>
          <a:lstStyle>
            <a:lvl1pPr algn="r">
              <a:defRPr sz="1200"/>
            </a:lvl1pPr>
          </a:lstStyle>
          <a:p>
            <a:fld id="{7ECD4904-14C0-4C9C-BB2A-FD9509599E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364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464820"/>
          </a:xfrm>
          <a:prstGeom prst="rect">
            <a:avLst/>
          </a:prstGeom>
        </p:spPr>
        <p:txBody>
          <a:bodyPr vert="horz" lIns="93135" tIns="46569" rIns="93135" bIns="4656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4" y="0"/>
            <a:ext cx="2982119" cy="464820"/>
          </a:xfrm>
          <a:prstGeom prst="rect">
            <a:avLst/>
          </a:prstGeom>
        </p:spPr>
        <p:txBody>
          <a:bodyPr vert="horz" lIns="93135" tIns="46569" rIns="93135" bIns="46569" rtlCol="0"/>
          <a:lstStyle>
            <a:lvl1pPr algn="r">
              <a:defRPr sz="1200"/>
            </a:lvl1pPr>
          </a:lstStyle>
          <a:p>
            <a:fld id="{EEB0623B-EE6C-44D7-818E-E21E2DCF3F76}" type="datetimeFigureOut">
              <a:rPr lang="en-US" smtClean="0"/>
              <a:pPr/>
              <a:t>5/22/19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9188" y="696913"/>
            <a:ext cx="4643437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5" tIns="46569" rIns="93135" bIns="4656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1"/>
            <a:ext cx="5505450" cy="4183380"/>
          </a:xfrm>
          <a:prstGeom prst="rect">
            <a:avLst/>
          </a:prstGeom>
        </p:spPr>
        <p:txBody>
          <a:bodyPr vert="horz" lIns="93135" tIns="46569" rIns="93135" bIns="4656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9"/>
            <a:ext cx="2982119" cy="464820"/>
          </a:xfrm>
          <a:prstGeom prst="rect">
            <a:avLst/>
          </a:prstGeom>
        </p:spPr>
        <p:txBody>
          <a:bodyPr vert="horz" lIns="93135" tIns="46569" rIns="93135" bIns="4656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4" y="8829969"/>
            <a:ext cx="2982119" cy="464820"/>
          </a:xfrm>
          <a:prstGeom prst="rect">
            <a:avLst/>
          </a:prstGeom>
        </p:spPr>
        <p:txBody>
          <a:bodyPr vert="horz" lIns="93135" tIns="46569" rIns="93135" bIns="46569" rtlCol="0" anchor="b"/>
          <a:lstStyle>
            <a:lvl1pPr algn="r">
              <a:defRPr sz="1200"/>
            </a:lvl1pPr>
          </a:lstStyle>
          <a:p>
            <a:fld id="{9EDE6250-C1F4-4909-A62B-AA110E59B3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to Facilitator – See Facilitator Directions on Agenda Document.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E6250-C1F4-4909-A62B-AA110E59B3B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105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22DF4-C2FC-493F-A4EF-61AD2E12E57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66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E6250-C1F4-4909-A62B-AA110E59B3B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172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E6250-C1F4-4909-A62B-AA110E59B3B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931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E6250-C1F4-4909-A62B-AA110E59B3B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762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</a:t>
            </a:r>
            <a:r>
              <a:rPr lang="en-US" baseline="0" dirty="0"/>
              <a:t> noticed especially when there are differences in positional power, it can make it challenging for everyone to believe they have a voice.  You’ll get the most out of this as a district team if people in different roles can hear each other.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E6250-C1F4-4909-A62B-AA110E59B3B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033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3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" y="6039840"/>
            <a:ext cx="9144000" cy="818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0" y="5925228"/>
            <a:ext cx="9144001" cy="659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Oval 12"/>
          <p:cNvSpPr/>
          <p:nvPr/>
        </p:nvSpPr>
        <p:spPr>
          <a:xfrm>
            <a:off x="822960" y="5548779"/>
            <a:ext cx="685800" cy="914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5549550"/>
            <a:ext cx="685800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033284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152400"/>
              <a:ext cx="2514600" cy="6705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 descr="tpep-logo-project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914400"/>
              <a:ext cx="1600200" cy="1600200"/>
            </a:xfrm>
            <a:prstGeom prst="rect">
              <a:avLst/>
            </a:prstGeom>
            <a:effectLst/>
          </p:spPr>
        </p:pic>
        <p:sp>
          <p:nvSpPr>
            <p:cNvPr id="17" name="Rectangle 16"/>
            <p:cNvSpPr/>
            <p:nvPr userDrawn="1"/>
          </p:nvSpPr>
          <p:spPr>
            <a:xfrm>
              <a:off x="0" y="0"/>
              <a:ext cx="9144000" cy="304800"/>
            </a:xfrm>
            <a:prstGeom prst="rect">
              <a:avLst/>
            </a:prstGeom>
            <a:solidFill>
              <a:srgbClr val="1964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304800"/>
              <a:ext cx="9144000" cy="762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Isosceles Triangle 18"/>
            <p:cNvSpPr>
              <a:spLocks noChangeAspect="1"/>
            </p:cNvSpPr>
            <p:nvPr userDrawn="1"/>
          </p:nvSpPr>
          <p:spPr>
            <a:xfrm rot="5400000">
              <a:off x="419100" y="6467475"/>
              <a:ext cx="190849" cy="120314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254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71573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2A09-0B55-4CD1-A2F5-9AE0900A4AE6}" type="datetime1">
              <a:rPr lang="en-US" smtClean="0"/>
              <a:t>5/22/19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OFFICE OF SUPERINTENDENT OF PUBLIC INSTRUCTION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07940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" y="6039840"/>
            <a:ext cx="9144000" cy="818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0" y="5925228"/>
            <a:ext cx="9144001" cy="659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Oval 12"/>
          <p:cNvSpPr/>
          <p:nvPr/>
        </p:nvSpPr>
        <p:spPr>
          <a:xfrm>
            <a:off x="822960" y="5548779"/>
            <a:ext cx="685800" cy="914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5549550"/>
            <a:ext cx="685800" cy="9144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134772"/>
          </a:xfrm>
        </p:spPr>
        <p:txBody>
          <a:bodyPr vert="eaVert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134772"/>
          </a:xfrm>
        </p:spPr>
        <p:txBody>
          <a:bodyPr vert="eaVert" lIns="45720" tIns="0" rIns="4572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4CE7D-A6C4-4F0F-B083-E21CB9326E0C}" type="datetime1">
              <a:rPr lang="en-US" smtClean="0"/>
              <a:t>5/22/19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OFFICE OF SUPERINTENDENT OF PUBLIC INSTRUCTION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92761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87526" y="1831975"/>
            <a:ext cx="8224699" cy="4075844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 bwMode="gray">
          <a:xfrm>
            <a:off x="8755131" y="6507316"/>
            <a:ext cx="157094" cy="153888"/>
          </a:xfrm>
        </p:spPr>
        <p:txBody>
          <a:bodyPr wrap="none" anchor="b" anchorCtr="0"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202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74662" y="1233488"/>
            <a:ext cx="8243888" cy="4927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194C599-13CF-4858-B1C2-ED3636FB10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74661" y="1233488"/>
            <a:ext cx="4087368" cy="492347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33488"/>
            <a:ext cx="4086352" cy="49204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663" y="1233488"/>
            <a:ext cx="408736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2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31182" y="1233488"/>
            <a:ext cx="408736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2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74663" y="1978925"/>
            <a:ext cx="4087368" cy="418216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31182" y="1978925"/>
            <a:ext cx="4087368" cy="418216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5"/>
            <a:ext cx="7543800" cy="3616603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B7ED-B104-40F3-ADEA-4532734BE1FC}" type="datetime1">
              <a:rPr lang="en-US" smtClean="0"/>
              <a:t>5/22/19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OFFICE OF SUPERINTENDENT OF PUBLIC INSTRUCTION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647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" y="6039840"/>
            <a:ext cx="9144000" cy="818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0" y="5925228"/>
            <a:ext cx="9144001" cy="659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Oval 12"/>
          <p:cNvSpPr/>
          <p:nvPr/>
        </p:nvSpPr>
        <p:spPr>
          <a:xfrm>
            <a:off x="822960" y="5548779"/>
            <a:ext cx="685800" cy="914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5549550"/>
            <a:ext cx="685800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035776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C2DF-6CE3-4EBE-A5D6-76CE0E512D39}" type="datetime1">
              <a:rPr lang="en-US" smtClean="0"/>
              <a:t>5/22/19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OFFICE OF SUPERINTENDENT OF PUBLIC INSTRUCTION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 userDrawn="1"/>
        </p:nvGrpSpPr>
        <p:grpSpPr>
          <a:xfrm>
            <a:off x="1" y="-1"/>
            <a:ext cx="1471447" cy="6858004"/>
            <a:chOff x="1" y="-1"/>
            <a:chExt cx="1471447" cy="6858004"/>
          </a:xfrm>
        </p:grpSpPr>
        <p:sp>
          <p:nvSpPr>
            <p:cNvPr id="15" name="Rectangle 14"/>
            <p:cNvSpPr/>
            <p:nvPr userDrawn="1"/>
          </p:nvSpPr>
          <p:spPr>
            <a:xfrm rot="16200000">
              <a:off x="-2234818" y="3353940"/>
              <a:ext cx="6858002" cy="15012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 userDrawn="1"/>
          </p:nvSpPr>
          <p:spPr>
            <a:xfrm rot="16200000">
              <a:off x="-2917209" y="2917209"/>
              <a:ext cx="6858002" cy="1023581"/>
            </a:xfrm>
            <a:prstGeom prst="rect">
              <a:avLst/>
            </a:prstGeom>
            <a:solidFill>
              <a:srgbClr val="1964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Isosceles Triangle 16"/>
            <p:cNvSpPr>
              <a:spLocks noChangeAspect="1"/>
            </p:cNvSpPr>
            <p:nvPr userDrawn="1"/>
          </p:nvSpPr>
          <p:spPr>
            <a:xfrm rot="5400000">
              <a:off x="1315866" y="6455877"/>
              <a:ext cx="190849" cy="120314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254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63627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5"/>
            <a:ext cx="3703320" cy="3660731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366073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FCF3A-D5E5-4E77-82EB-3BE54CCC1982}" type="datetime1">
              <a:rPr lang="en-US" smtClean="0"/>
              <a:t>5/22/19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OFFICE OF SUPERINTENDENT OF PUBLIC INSTRUCTION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889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291609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291609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4AFA2-E8B8-4229-A062-78E018143526}" type="datetime1">
              <a:rPr lang="en-US" smtClean="0"/>
              <a:t>5/22/19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OFFICE OF SUPERINTENDENT OF PUBLIC INSTRUCTION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350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3942-21BD-49A6-AEBE-10DDB08256F3}" type="datetime1">
              <a:rPr lang="en-US" smtClean="0"/>
              <a:t>5/22/19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OFFICE OF SUPERINTENDENT OF PUBLIC INSTRUCTION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266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" y="6039840"/>
            <a:ext cx="9144000" cy="818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0" y="5925228"/>
            <a:ext cx="9144001" cy="659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Oval 12"/>
          <p:cNvSpPr/>
          <p:nvPr/>
        </p:nvSpPr>
        <p:spPr>
          <a:xfrm>
            <a:off x="822960" y="5548779"/>
            <a:ext cx="685800" cy="914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5549550"/>
            <a:ext cx="685800" cy="9144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26B6B-9B70-4D3C-84AF-BADE3935C7E5}" type="datetime1">
              <a:rPr lang="en-US" smtClean="0"/>
              <a:t>5/22/19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OFFICE OF SUPERINTENDENT OF PUBLIC INSTRUCTION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717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" y="6039840"/>
            <a:ext cx="9144000" cy="818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0" y="5925228"/>
            <a:ext cx="9144001" cy="659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Oval 12"/>
          <p:cNvSpPr/>
          <p:nvPr/>
        </p:nvSpPr>
        <p:spPr>
          <a:xfrm>
            <a:off x="822960" y="5548779"/>
            <a:ext cx="685800" cy="914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5549550"/>
            <a:ext cx="685800" cy="9144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26B6B-9B70-4D3C-84AF-BADE3935C7E5}" type="datetime1">
              <a:rPr lang="en-US" smtClean="0"/>
              <a:t>5/22/19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OFFICE OF SUPERINTENDENT OF PUBLIC INSTRUCTION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919" y="0"/>
            <a:ext cx="5872163" cy="5219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2558" y="168378"/>
            <a:ext cx="5542157" cy="2169825"/>
          </a:xfrm>
          <a:prstGeom prst="rect">
            <a:avLst/>
          </a:prstGeom>
          <a:effectLst>
            <a:glow rad="254000">
              <a:schemeClr val="tx1">
                <a:alpha val="5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2700" dirty="0">
                <a:solidFill>
                  <a:schemeClr val="bg2"/>
                </a:solidFill>
                <a:effectLst>
                  <a:glow rad="254000">
                    <a:schemeClr val="bg1">
                      <a:alpha val="30000"/>
                    </a:schemeClr>
                  </a:glow>
                </a:effectLst>
              </a:rPr>
              <a:t>This photo is a placeholder. Click on the photo to add you own picture. Make sure your image does not overlap the banner and logo at the bottom.</a:t>
            </a:r>
          </a:p>
        </p:txBody>
      </p:sp>
    </p:spTree>
    <p:extLst>
      <p:ext uri="{BB962C8B-B14F-4D97-AF65-F5344CB8AC3E}">
        <p14:creationId xmlns:p14="http://schemas.microsoft.com/office/powerpoint/2010/main" val="87104071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75173" y="0"/>
            <a:ext cx="48006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  <a:lvl2pPr>
              <a:defRPr>
                <a:solidFill>
                  <a:schemeClr val="tx2"/>
                </a:solidFill>
                <a:latin typeface="+mn-lt"/>
              </a:defRPr>
            </a:lvl2pPr>
            <a:lvl3pPr>
              <a:defRPr>
                <a:solidFill>
                  <a:schemeClr val="tx2"/>
                </a:solidFill>
                <a:latin typeface="+mn-lt"/>
              </a:defRPr>
            </a:lvl3pPr>
            <a:lvl4pPr>
              <a:defRPr>
                <a:solidFill>
                  <a:schemeClr val="tx2"/>
                </a:solidFill>
                <a:latin typeface="+mn-lt"/>
              </a:defRPr>
            </a:lvl4pPr>
            <a:lvl5pPr>
              <a:defRPr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  <a:latin typeface="+mn-lt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EC529A53-E9EE-46AD-9FD5-78FB423C0D94}" type="datetime1">
              <a:rPr lang="en-US" smtClean="0"/>
              <a:t>5/22/19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OFFICE OF SUPERINTENDENT OF PUBLIC INSTRUCTION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85611" y="6461628"/>
            <a:ext cx="984019" cy="3614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94C599-13CF-4858-B1C2-ED3636FB10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732273" y="5545385"/>
            <a:ext cx="685800" cy="914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451" y="5545385"/>
            <a:ext cx="685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312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039840"/>
            <a:ext cx="9144000" cy="818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5925228"/>
            <a:ext cx="9144001" cy="659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36431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08761" y="5966468"/>
            <a:ext cx="1854203" cy="3741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30D86489-2CD6-476C-844C-D197A4AFFFE9}" type="datetime1">
              <a:rPr lang="en-US" smtClean="0"/>
              <a:t>5/22/19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08760" y="5614841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OFFICE OF SUPERINTENDENT OF PUBLIC INSTRUCTION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5979195"/>
            <a:ext cx="984019" cy="3614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8194C599-13CF-4858-B1C2-ED3636FB102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822960" y="5549604"/>
            <a:ext cx="685800" cy="914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5549550"/>
            <a:ext cx="685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983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746" r:id="rId13"/>
    <p:sldLayoutId id="2147483748" r:id="rId14"/>
    <p:sldLayoutId id="2147483749" r:id="rId15"/>
    <p:sldLayoutId id="2147483750" r:id="rId16"/>
  </p:sldLayoutIdLst>
  <p:hf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2"/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2"/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2"/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2"/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2"/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cstp-wa.org/cstp2013/wp-content/uploads/2018/02/EvaluationSystemToolkitDRAFTFeb18.pdf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gif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194C599-13CF-4858-B1C2-ED3636FB102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73553" y="758825"/>
            <a:ext cx="7543800" cy="1527175"/>
          </a:xfrm>
        </p:spPr>
        <p:txBody>
          <a:bodyPr>
            <a:normAutofit/>
          </a:bodyPr>
          <a:lstStyle/>
          <a:p>
            <a:pPr algn="r"/>
            <a:r>
              <a:rPr lang="en-US" sz="4400" dirty="0"/>
              <a:t>TPEP Evaluation System Toolkit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857" y="2576286"/>
            <a:ext cx="696920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Bookman Old Style"/>
                <a:cs typeface="Bookman Old Style"/>
              </a:rPr>
              <a:t>April 30</a:t>
            </a:r>
            <a:r>
              <a:rPr lang="en-US" b="1" baseline="30000" dirty="0">
                <a:latin typeface="Bookman Old Style"/>
                <a:cs typeface="Bookman Old Style"/>
              </a:rPr>
              <a:t>th</a:t>
            </a:r>
            <a:r>
              <a:rPr lang="en-US" b="1" dirty="0">
                <a:latin typeface="Bookman Old Style"/>
                <a:cs typeface="Bookman Old Style"/>
              </a:rPr>
              <a:t> 2019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D49CACD-97B9-49DB-A1C6-643034A80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659" y="3304915"/>
            <a:ext cx="4528681" cy="215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671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64234" y="758825"/>
            <a:ext cx="8479766" cy="3565525"/>
          </a:xfrm>
        </p:spPr>
        <p:txBody>
          <a:bodyPr>
            <a:normAutofit/>
          </a:bodyPr>
          <a:lstStyle/>
          <a:p>
            <a:r>
              <a:rPr lang="en-US" dirty="0"/>
              <a:t>Growing Teacher and Principal Practice:  </a:t>
            </a:r>
            <a:br>
              <a:rPr lang="en-US" dirty="0"/>
            </a:br>
            <a:r>
              <a:rPr lang="en-US" dirty="0"/>
              <a:t>An Evaluation System Toolkit for Districts</a:t>
            </a:r>
          </a:p>
        </p:txBody>
      </p:sp>
    </p:spTree>
    <p:extLst>
      <p:ext uri="{BB962C8B-B14F-4D97-AF65-F5344CB8AC3E}">
        <p14:creationId xmlns:p14="http://schemas.microsoft.com/office/powerpoint/2010/main" val="3938685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the Toolkit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721" y="1828800"/>
            <a:ext cx="8243888" cy="433228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 Provide a “touchstone” for best practices in educator growth and evaluation.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 Offer a “third point” for discussions about effective and ineffective practices, and for future planning.</a:t>
            </a:r>
          </a:p>
        </p:txBody>
      </p:sp>
    </p:spTree>
    <p:extLst>
      <p:ext uri="{BB962C8B-B14F-4D97-AF65-F5344CB8AC3E}">
        <p14:creationId xmlns:p14="http://schemas.microsoft.com/office/powerpoint/2010/main" val="1369533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35170"/>
            <a:ext cx="7886700" cy="646982"/>
          </a:xfrm>
        </p:spPr>
        <p:txBody>
          <a:bodyPr>
            <a:noAutofit/>
          </a:bodyPr>
          <a:lstStyle/>
          <a:p>
            <a:r>
              <a:rPr lang="en-US" sz="4000" dirty="0"/>
              <a:t>Structure of the Toolkit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11548"/>
            <a:ext cx="7886700" cy="3905652"/>
          </a:xfrm>
        </p:spPr>
        <p:txBody>
          <a:bodyPr>
            <a:normAutofit/>
          </a:bodyPr>
          <a:lstStyle/>
          <a:p>
            <a:r>
              <a:rPr lang="en-US" sz="1800" b="1" dirty="0"/>
              <a:t>Four elements</a:t>
            </a:r>
            <a:r>
              <a:rPr lang="en-US" sz="1800" dirty="0"/>
              <a:t>:  </a:t>
            </a:r>
          </a:p>
          <a:p>
            <a:pPr lvl="1"/>
            <a:r>
              <a:rPr lang="en-US" sz="1800" dirty="0"/>
              <a:t>District Leadership</a:t>
            </a:r>
          </a:p>
          <a:p>
            <a:pPr lvl="1"/>
            <a:r>
              <a:rPr lang="en-US" sz="1800" dirty="0"/>
              <a:t>Professional Learning – Teachers</a:t>
            </a:r>
          </a:p>
          <a:p>
            <a:pPr lvl="1"/>
            <a:r>
              <a:rPr lang="en-US" sz="1800" dirty="0"/>
              <a:t>Professional Learning – Principals and Principal Evaluators</a:t>
            </a:r>
          </a:p>
          <a:p>
            <a:pPr lvl="1"/>
            <a:r>
              <a:rPr lang="en-US" sz="1800" dirty="0"/>
              <a:t>Foundational and Routine Procedures</a:t>
            </a:r>
          </a:p>
          <a:p>
            <a:r>
              <a:rPr lang="en-US" sz="1800" b="1" dirty="0"/>
              <a:t>For each element</a:t>
            </a:r>
            <a:r>
              <a:rPr lang="en-US" sz="1800" dirty="0"/>
              <a:t>:</a:t>
            </a:r>
          </a:p>
          <a:p>
            <a:pPr lvl="1"/>
            <a:r>
              <a:rPr lang="en-US" sz="1800" dirty="0"/>
              <a:t>Description</a:t>
            </a:r>
          </a:p>
          <a:p>
            <a:pPr lvl="1"/>
            <a:r>
              <a:rPr lang="en-US" sz="1800" dirty="0"/>
              <a:t>Key indicators of quality practice</a:t>
            </a:r>
          </a:p>
          <a:p>
            <a:pPr lvl="1"/>
            <a:r>
              <a:rPr lang="en-US" sz="1800" dirty="0"/>
              <a:t>Descriptors for the indicators, with an opportunity to self-assess</a:t>
            </a:r>
          </a:p>
          <a:p>
            <a:pPr lvl="1"/>
            <a:r>
              <a:rPr lang="en-US" sz="1800" dirty="0"/>
              <a:t>Ideas and examples</a:t>
            </a:r>
          </a:p>
          <a:p>
            <a:pPr lvl="1"/>
            <a:r>
              <a:rPr lang="en-US" sz="1800" dirty="0"/>
              <a:t>Vignettes of problematic practice and discussion questions</a:t>
            </a:r>
          </a:p>
          <a:p>
            <a:pPr lvl="1"/>
            <a:r>
              <a:rPr lang="en-US" sz="1800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3040321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05315"/>
            <a:ext cx="7886700" cy="774639"/>
          </a:xfrm>
        </p:spPr>
        <p:txBody>
          <a:bodyPr/>
          <a:lstStyle/>
          <a:p>
            <a:r>
              <a:rPr lang="en-US" dirty="0"/>
              <a:t>For our work today: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05734"/>
            <a:ext cx="7886700" cy="3725740"/>
          </a:xfrm>
        </p:spPr>
        <p:txBody>
          <a:bodyPr>
            <a:noAutofit/>
          </a:bodyPr>
          <a:lstStyle/>
          <a:p>
            <a:r>
              <a:rPr lang="en-US" sz="2000" dirty="0"/>
              <a:t>Where are our district practices strong?  What evidence do we have?</a:t>
            </a:r>
          </a:p>
          <a:p>
            <a:endParaRPr lang="en-US" sz="2000" dirty="0"/>
          </a:p>
          <a:p>
            <a:r>
              <a:rPr lang="en-US" sz="2000" dirty="0"/>
              <a:t>Where do we need to concentrate efforts to improve our district practices?  How to best prioritize?</a:t>
            </a:r>
          </a:p>
          <a:p>
            <a:endParaRPr lang="en-US" sz="2000" dirty="0"/>
          </a:p>
          <a:p>
            <a:r>
              <a:rPr lang="en-US" sz="2000" dirty="0"/>
              <a:t>Who else needs to be in this conversation?</a:t>
            </a:r>
          </a:p>
          <a:p>
            <a:endParaRPr lang="en-US" sz="2000" dirty="0"/>
          </a:p>
          <a:p>
            <a:r>
              <a:rPr lang="en-US" sz="2000" dirty="0"/>
              <a:t>What additional ideas do you have for vignettes, resources, etc.?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12218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4662" y="155575"/>
            <a:ext cx="8243888" cy="1681851"/>
          </a:xfrm>
        </p:spPr>
        <p:txBody>
          <a:bodyPr>
            <a:normAutofit fontScale="90000"/>
          </a:bodyPr>
          <a:lstStyle/>
          <a:p>
            <a:pPr lvl="1" algn="ctr"/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/>
              <a:t/>
            </a:r>
            <a:br>
              <a:rPr lang="en-US" sz="2400"/>
            </a:br>
            <a:r>
              <a:rPr lang="en-US" sz="3200">
                <a:solidFill>
                  <a:srgbClr val="1F777E"/>
                </a:solidFill>
                <a:latin typeface="+mj-lt"/>
              </a:rPr>
              <a:t>Let’s </a:t>
            </a:r>
            <a:r>
              <a:rPr lang="en-US" sz="3200" dirty="0">
                <a:solidFill>
                  <a:srgbClr val="1F777E"/>
                </a:solidFill>
                <a:latin typeface="+mj-lt"/>
              </a:rPr>
              <a:t>look at Element 4:  </a:t>
            </a:r>
            <a:br>
              <a:rPr lang="en-US" sz="3200" dirty="0">
                <a:solidFill>
                  <a:srgbClr val="1F777E"/>
                </a:solidFill>
                <a:latin typeface="+mj-lt"/>
              </a:rPr>
            </a:br>
            <a:r>
              <a:rPr lang="en-US" sz="3200" dirty="0">
                <a:solidFill>
                  <a:srgbClr val="1F777E"/>
                </a:solidFill>
                <a:latin typeface="+mj-lt"/>
              </a:rPr>
              <a:t>Foundational and Routine Procedures  Pages 20-23</a:t>
            </a:r>
            <a:r>
              <a:rPr lang="en-US" sz="2400" dirty="0"/>
              <a:t/>
            </a:r>
            <a:br>
              <a:rPr lang="en-US" sz="24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05733"/>
            <a:ext cx="7886700" cy="417212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Description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Key indicators of quality practice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Descriptors for the indicators, with an opportunity to self-assess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Ideas and examples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Vignettes of problematic practice and discussion questions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Resources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96917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1145" y="854316"/>
            <a:ext cx="8243888" cy="601428"/>
          </a:xfrm>
        </p:spPr>
        <p:txBody>
          <a:bodyPr/>
          <a:lstStyle/>
          <a:p>
            <a:r>
              <a:rPr lang="en-US" dirty="0"/>
              <a:t>Foundational and Routine Procedures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4662" y="854316"/>
            <a:ext cx="8243888" cy="53067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3200" dirty="0"/>
              <a:t>Five minutes silent reading time, and then discuss at your tables:</a:t>
            </a:r>
          </a:p>
          <a:p>
            <a:pPr marL="0" indent="0">
              <a:buNone/>
            </a:pPr>
            <a:r>
              <a:rPr lang="en-US" sz="2600" dirty="0"/>
              <a:t>* Where are our district practices strong?  What evidence do we have?</a:t>
            </a:r>
          </a:p>
          <a:p>
            <a:pPr marL="0" indent="0">
              <a:buNone/>
            </a:pPr>
            <a:r>
              <a:rPr lang="en-US" sz="2600" dirty="0"/>
              <a:t>*Where do we need to concentrate efforts to improve our district practices?  How to best prioritize?	</a:t>
            </a:r>
          </a:p>
          <a:p>
            <a:pPr marL="0" indent="0">
              <a:buNone/>
            </a:pPr>
            <a:r>
              <a:rPr lang="en-US" sz="2600" dirty="0"/>
              <a:t>*Who else needs to be in this conversation?</a:t>
            </a:r>
          </a:p>
          <a:p>
            <a:pPr marL="0" indent="0">
              <a:buNone/>
            </a:pPr>
            <a:r>
              <a:rPr lang="en-US" sz="2600" dirty="0"/>
              <a:t>*What additional ideas do you have for vignettes, resources,           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sz="2600" dirty="0" err="1"/>
              <a:t>etc</a:t>
            </a:r>
            <a:r>
              <a:rPr lang="en-US" sz="2600" dirty="0"/>
              <a:t>?</a:t>
            </a:r>
          </a:p>
          <a:p>
            <a:endParaRPr lang="en-US" sz="36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1981200" cy="365125"/>
          </a:xfrm>
          <a:prstGeom prst="rect">
            <a:avLst/>
          </a:prstGeom>
        </p:spPr>
        <p:txBody>
          <a:bodyPr/>
          <a:lstStyle/>
          <a:p>
            <a:fld id="{8194C599-13CF-4858-B1C2-ED3636FB102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122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 your discussion…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  Please make sure all voices are heard.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32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  Note anything you think needs attention on sticky notes, with a page reference so we can take a look.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338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5650" y="769938"/>
            <a:ext cx="8243888" cy="1023937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chemeClr val="tx1"/>
                </a:solidFill>
                <a:latin typeface="+mn-lt"/>
              </a:rPr>
              <a:t/>
            </a:r>
            <a:br>
              <a:rPr lang="en-US" dirty="0">
                <a:solidFill>
                  <a:schemeClr val="tx1"/>
                </a:solidFill>
                <a:latin typeface="+mn-lt"/>
              </a:rPr>
            </a:br>
            <a:r>
              <a:rPr lang="en-US" dirty="0">
                <a:solidFill>
                  <a:schemeClr val="tx1"/>
                </a:solidFill>
                <a:latin typeface="+mn-lt"/>
              </a:rPr>
              <a:t/>
            </a:r>
            <a:br>
              <a:rPr lang="en-US" dirty="0">
                <a:solidFill>
                  <a:schemeClr val="tx1"/>
                </a:solidFill>
                <a:latin typeface="+mn-lt"/>
              </a:rPr>
            </a:br>
            <a:r>
              <a:rPr lang="en-US" dirty="0">
                <a:solidFill>
                  <a:schemeClr val="tx1"/>
                </a:solidFill>
                <a:latin typeface="+mn-lt"/>
              </a:rPr>
              <a:t/>
            </a:r>
            <a:br>
              <a:rPr lang="en-US" dirty="0">
                <a:solidFill>
                  <a:schemeClr val="tx1"/>
                </a:solidFill>
                <a:latin typeface="+mn-lt"/>
              </a:rPr>
            </a:br>
            <a:r>
              <a:rPr lang="en-US" dirty="0"/>
              <a:t>Deeper Dive into the TPEP “Toolkit”  </a:t>
            </a:r>
            <a:br>
              <a:rPr lang="en-US" dirty="0"/>
            </a:b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4662" y="2300288"/>
            <a:ext cx="8243888" cy="49276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Participants choose to learn more about two of the other elements   - 30 minutes each round</a:t>
            </a:r>
            <a:br>
              <a:rPr lang="en-US" sz="2800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“Team Huddle” to share insights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1981200" cy="365125"/>
          </a:xfrm>
          <a:prstGeom prst="rect">
            <a:avLst/>
          </a:prstGeom>
        </p:spPr>
        <p:txBody>
          <a:bodyPr/>
          <a:lstStyle/>
          <a:p>
            <a:fld id="{8194C599-13CF-4858-B1C2-ED3636FB102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815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1981200" cy="365125"/>
          </a:xfrm>
        </p:spPr>
        <p:txBody>
          <a:bodyPr/>
          <a:lstStyle/>
          <a:p>
            <a:fld id="{8194C599-13CF-4858-B1C2-ED3636FB102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900113" y="155575"/>
            <a:ext cx="8243887" cy="1023938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347932"/>
            <a:ext cx="722376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Element 1:  District Leadership</a:t>
            </a:r>
          </a:p>
          <a:p>
            <a:pPr lvl="1"/>
            <a:r>
              <a:rPr lang="en-US" sz="3600" dirty="0"/>
              <a:t>		</a:t>
            </a:r>
            <a:r>
              <a:rPr lang="en-US" sz="3200" i="1" dirty="0"/>
              <a:t>pages 3-6</a:t>
            </a:r>
          </a:p>
          <a:p>
            <a:pPr lvl="1"/>
            <a:endParaRPr lang="en-US" sz="1200" i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Element 2:  Professional Learning  for Teachers</a:t>
            </a:r>
          </a:p>
          <a:p>
            <a:pPr lvl="1"/>
            <a:r>
              <a:rPr lang="en-US" sz="3600" dirty="0"/>
              <a:t>		</a:t>
            </a:r>
            <a:r>
              <a:rPr lang="en-US" sz="3200" i="1" dirty="0"/>
              <a:t>pages 7-13</a:t>
            </a:r>
          </a:p>
          <a:p>
            <a:pPr lvl="1"/>
            <a:endParaRPr lang="en-US" sz="1200" i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Element 3:  Professional Learning  for Principals and Principal Evaluators</a:t>
            </a:r>
          </a:p>
          <a:p>
            <a:pPr lvl="1"/>
            <a:r>
              <a:rPr lang="en-US" sz="3600" dirty="0"/>
              <a:t>		</a:t>
            </a:r>
            <a:r>
              <a:rPr lang="en-US" sz="3200" i="1" dirty="0"/>
              <a:t>pages 14-19</a:t>
            </a:r>
          </a:p>
        </p:txBody>
      </p:sp>
    </p:spTree>
    <p:extLst>
      <p:ext uri="{BB962C8B-B14F-4D97-AF65-F5344CB8AC3E}">
        <p14:creationId xmlns:p14="http://schemas.microsoft.com/office/powerpoint/2010/main" val="3108736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1145" y="854316"/>
            <a:ext cx="8243888" cy="601428"/>
          </a:xfrm>
        </p:spPr>
        <p:txBody>
          <a:bodyPr/>
          <a:lstStyle/>
          <a:p>
            <a:r>
              <a:rPr lang="en-US" dirty="0"/>
              <a:t>Deeper Dive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4662" y="1778000"/>
            <a:ext cx="8125052" cy="43830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3200" dirty="0"/>
              <a:t>Five minutes silent reading time, and then discuss at your tables: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000" dirty="0"/>
              <a:t>* Where are our district practices strong?  What evidence do we have?</a:t>
            </a:r>
          </a:p>
          <a:p>
            <a:pPr marL="0" indent="0">
              <a:buNone/>
            </a:pPr>
            <a:r>
              <a:rPr lang="en-US" sz="3000" dirty="0"/>
              <a:t> *Where do we need to concentrate efforts to improve our district 	practices?  How to best prioritize?	</a:t>
            </a:r>
          </a:p>
          <a:p>
            <a:pPr marL="0" indent="0">
              <a:buNone/>
            </a:pPr>
            <a:r>
              <a:rPr lang="en-US" sz="3000" dirty="0"/>
              <a:t> *Who else needs to be in this conversation?</a:t>
            </a:r>
          </a:p>
          <a:p>
            <a:pPr marL="0" indent="0">
              <a:buNone/>
            </a:pPr>
            <a:r>
              <a:rPr lang="en-US" sz="3000" dirty="0"/>
              <a:t>			*What additional ideas do you have for 			vignettes, resources, etc.?</a:t>
            </a:r>
          </a:p>
          <a:p>
            <a:endParaRPr lang="en-US" dirty="0"/>
          </a:p>
          <a:p>
            <a:endParaRPr lang="en-US" sz="36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1981200" cy="365125"/>
          </a:xfrm>
          <a:prstGeom prst="rect">
            <a:avLst/>
          </a:prstGeom>
        </p:spPr>
        <p:txBody>
          <a:bodyPr/>
          <a:lstStyle/>
          <a:p>
            <a:fld id="{8194C599-13CF-4858-B1C2-ED3636FB102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030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194C599-13CF-4858-B1C2-ED3636FB102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1"/>
          <p:cNvSpPr txBox="1">
            <a:spLocks noGrp="1"/>
          </p:cNvSpPr>
          <p:nvPr>
            <p:ph idx="4294967295"/>
          </p:nvPr>
        </p:nvSpPr>
        <p:spPr>
          <a:xfrm>
            <a:off x="335788" y="2534426"/>
            <a:ext cx="8099425" cy="3065463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Sue Anderson, Educator Effectiveness @OSPI</a:t>
            </a:r>
          </a:p>
          <a:p>
            <a:pPr algn="ctr"/>
            <a:r>
              <a:rPr lang="en-US" b="1" dirty="0"/>
              <a:t>Terese Emry</a:t>
            </a:r>
          </a:p>
          <a:p>
            <a:pPr algn="ctr"/>
            <a:r>
              <a:rPr lang="en-US" b="1" dirty="0"/>
              <a:t>Greta Bornemann</a:t>
            </a:r>
          </a:p>
          <a:p>
            <a:pPr algn="ctr"/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392714" y="1796143"/>
            <a:ext cx="28155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WELCOME!</a:t>
            </a:r>
          </a:p>
        </p:txBody>
      </p:sp>
    </p:spTree>
    <p:extLst>
      <p:ext uri="{BB962C8B-B14F-4D97-AF65-F5344CB8AC3E}">
        <p14:creationId xmlns:p14="http://schemas.microsoft.com/office/powerpoint/2010/main" val="2101309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1243" y="1593066"/>
            <a:ext cx="8243888" cy="387047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4900" dirty="0"/>
              <a:t>Team Huddle: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 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What idea(s) will be useful to remember and consider? 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What are our next steps?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What questions do we have?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How can ESD and OSPI be helpful?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>
                <a:solidFill>
                  <a:srgbClr val="464653"/>
                </a:solidFill>
              </a:rPr>
              <a:pPr algn="r"/>
              <a:t>20</a:t>
            </a:fld>
            <a:endParaRPr lang="en-US" dirty="0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040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194C599-13CF-4858-B1C2-ED3636FB1023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67287" y="500033"/>
            <a:ext cx="7543800" cy="2760752"/>
          </a:xfrm>
        </p:spPr>
        <p:txBody>
          <a:bodyPr>
            <a:normAutofit/>
          </a:bodyPr>
          <a:lstStyle/>
          <a:p>
            <a:r>
              <a:rPr lang="en-US" sz="4400" dirty="0"/>
              <a:t>Access the most recent version of the Toolkit at this link: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1367287" y="3194431"/>
            <a:ext cx="7543800" cy="1550097"/>
          </a:xfrm>
        </p:spPr>
        <p:txBody>
          <a:bodyPr>
            <a:normAutofit fontScale="47500" lnSpcReduction="20000"/>
          </a:bodyPr>
          <a:lstStyle/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sz="3600" u="sng" dirty="0">
                <a:hlinkClick r:id="rId2"/>
              </a:rPr>
              <a:t>http://cstp-wa.org/cstp2013/wp-content/uploads/2018/02/EvaluationSystemToolkitDRAFTFeb18.pdf</a:t>
            </a:r>
            <a:endParaRPr lang="en-US" sz="3600" dirty="0"/>
          </a:p>
          <a:p>
            <a:endParaRPr lang="en-US" sz="3600" dirty="0"/>
          </a:p>
          <a:p>
            <a:r>
              <a:rPr lang="en-US" sz="5000" dirty="0"/>
              <a:t>CSTP -  Resources </a:t>
            </a:r>
          </a:p>
        </p:txBody>
      </p:sp>
    </p:spTree>
    <p:extLst>
      <p:ext uri="{BB962C8B-B14F-4D97-AF65-F5344CB8AC3E}">
        <p14:creationId xmlns:p14="http://schemas.microsoft.com/office/powerpoint/2010/main" val="3988761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194C599-13CF-4858-B1C2-ED3636FB102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59457" y="758825"/>
            <a:ext cx="7884543" cy="3770043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Send suggestions and comments to </a:t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>Sue.Anderson@k12.wa.us</a:t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>Thank you!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2286000" y="3776663"/>
            <a:ext cx="6858000" cy="1763712"/>
          </a:xfrm>
        </p:spPr>
        <p:txBody>
          <a:bodyPr/>
          <a:lstStyle/>
          <a:p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922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74663" y="356921"/>
            <a:ext cx="4087368" cy="685800"/>
          </a:xfrm>
        </p:spPr>
        <p:txBody>
          <a:bodyPr/>
          <a:lstStyle/>
          <a:p>
            <a:r>
              <a:rPr lang="en-US" dirty="0"/>
              <a:t>Today’s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37837" y="884680"/>
            <a:ext cx="3895901" cy="50817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sz="2600" dirty="0"/>
              <a:t>Welcome</a:t>
            </a:r>
          </a:p>
          <a:p>
            <a:r>
              <a:rPr lang="en-US" sz="2600" dirty="0"/>
              <a:t>TPEP Update</a:t>
            </a:r>
          </a:p>
          <a:p>
            <a:r>
              <a:rPr lang="en-US" sz="2600" dirty="0"/>
              <a:t>Toolkit Introduction </a:t>
            </a:r>
          </a:p>
          <a:p>
            <a:r>
              <a:rPr lang="en-US" sz="2600" dirty="0"/>
              <a:t>Digging into the Toolkit </a:t>
            </a:r>
          </a:p>
          <a:p>
            <a:r>
              <a:rPr lang="en-US" sz="2600" dirty="0"/>
              <a:t>District Team Huddle</a:t>
            </a:r>
            <a:r>
              <a:rPr lang="en-US" sz="2400" dirty="0"/>
              <a:t> </a:t>
            </a:r>
            <a:endParaRPr lang="en-US" sz="2600" dirty="0"/>
          </a:p>
          <a:p>
            <a:r>
              <a:rPr lang="en-US" sz="2600" dirty="0"/>
              <a:t>Closing</a:t>
            </a:r>
          </a:p>
          <a:p>
            <a:endParaRPr lang="en-US" sz="2600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370564" y="356921"/>
            <a:ext cx="4087368" cy="685800"/>
          </a:xfrm>
        </p:spPr>
        <p:txBody>
          <a:bodyPr/>
          <a:lstStyle/>
          <a:p>
            <a:r>
              <a:rPr lang="en-US" dirty="0"/>
              <a:t>Learning Target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562031" y="1089711"/>
            <a:ext cx="4059376" cy="497961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sz="2600" dirty="0"/>
          </a:p>
          <a:p>
            <a:pPr lvl="0"/>
            <a:endParaRPr lang="en-US" sz="2600" dirty="0"/>
          </a:p>
          <a:p>
            <a:pPr lvl="0"/>
            <a:r>
              <a:rPr lang="en-US" sz="2600" dirty="0"/>
              <a:t>I have been introduced to the TPEP “Toolkit” and potential leverage points to enhance educator effectiveness in our classrooms and schools. </a:t>
            </a:r>
          </a:p>
          <a:p>
            <a:pPr lvl="0"/>
            <a:endParaRPr lang="en-US" sz="2600" dirty="0"/>
          </a:p>
          <a:p>
            <a:endParaRPr lang="en-US" sz="2600" dirty="0"/>
          </a:p>
          <a:p>
            <a:pPr lvl="0"/>
            <a:endParaRPr lang="en-US" sz="2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6163F-F901-49E7-B4CF-AE9825D2FBA8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1266" name="Picture 2" descr="C:\Users\kathy.whitlock\AppData\Local\Microsoft\Windows\Temporary Internet Files\Content.IE5\MWCZIW0T\MC90041257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304801"/>
            <a:ext cx="1447736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994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23" y="546397"/>
            <a:ext cx="4351337" cy="43513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32957" y="607357"/>
            <a:ext cx="3522946" cy="4732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i="1" dirty="0">
                <a:solidFill>
                  <a:srgbClr val="000000"/>
                </a:solidFill>
              </a:rPr>
              <a:t>Complete this statement: </a:t>
            </a:r>
          </a:p>
          <a:p>
            <a:r>
              <a:rPr lang="en-US" altLang="en-US" sz="3600" dirty="0">
                <a:solidFill>
                  <a:srgbClr val="000000"/>
                </a:solidFill>
              </a:rPr>
              <a:t>“Leading my school or district’s evaluation system is like this image because . . .”</a:t>
            </a:r>
          </a:p>
          <a:p>
            <a:pPr defTabSz="685800">
              <a:defRPr/>
            </a:pPr>
            <a:endParaRPr lang="en-US" sz="1350" kern="0" dirty="0">
              <a:solidFill>
                <a:sysClr val="windowText" lastClr="000000"/>
              </a:solidFill>
            </a:endParaRPr>
          </a:p>
        </p:txBody>
      </p:sp>
      <p:pic>
        <p:nvPicPr>
          <p:cNvPr id="5" name="Picture 4" descr="Beverly's slide.png">
            <a:extLst>
              <a:ext uri="{FF2B5EF4-FFF2-40B4-BE49-F238E27FC236}">
                <a16:creationId xmlns:a16="http://schemas.microsoft.com/office/drawing/2014/main" xmlns="" id="{76CB2C8B-972F-4648-A653-B35CCDC78F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6AD65A2-7D57-C04E-8A99-E32D2B748A55}"/>
              </a:ext>
            </a:extLst>
          </p:cNvPr>
          <p:cNvSpPr txBox="1"/>
          <p:nvPr/>
        </p:nvSpPr>
        <p:spPr>
          <a:xfrm>
            <a:off x="3912433" y="2878111"/>
            <a:ext cx="4743470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en-US" sz="2400" b="1" i="1" dirty="0">
                <a:solidFill>
                  <a:srgbClr val="000000"/>
                </a:solidFill>
              </a:rPr>
              <a:t>Complete this statement: </a:t>
            </a:r>
          </a:p>
          <a:p>
            <a:r>
              <a:rPr lang="en-US" altLang="en-US" sz="2400" b="1" dirty="0">
                <a:solidFill>
                  <a:srgbClr val="000000"/>
                </a:solidFill>
              </a:rPr>
              <a:t>“Leading my school or district’s evaluation system is like this image because . . .”</a:t>
            </a:r>
          </a:p>
        </p:txBody>
      </p:sp>
    </p:spTree>
    <p:extLst>
      <p:ext uri="{BB962C8B-B14F-4D97-AF65-F5344CB8AC3E}">
        <p14:creationId xmlns:p14="http://schemas.microsoft.com/office/powerpoint/2010/main" val="4082698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idx="1"/>
          </p:nvPr>
        </p:nvSpPr>
        <p:spPr>
          <a:xfrm>
            <a:off x="272143" y="1015999"/>
            <a:ext cx="8309247" cy="2422797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r>
              <a:rPr lang="en-US" b="1" dirty="0"/>
              <a:t>Who’s in the room?     </a:t>
            </a:r>
          </a:p>
          <a:p>
            <a:pPr algn="ctr"/>
            <a:endParaRPr lang="en-US" b="1" dirty="0"/>
          </a:p>
          <a:p>
            <a:endParaRPr lang="en-US" dirty="0"/>
          </a:p>
          <a:p>
            <a:r>
              <a:rPr lang="en-US" dirty="0"/>
              <a:t>At your table, introduce yourself (name, district, role) and respond to the prompt. EACH TEAM CHOOSES one response to share with the room.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1981200" cy="365125"/>
          </a:xfrm>
          <a:prstGeom prst="rect">
            <a:avLst/>
          </a:prstGeom>
        </p:spPr>
        <p:txBody>
          <a:bodyPr/>
          <a:lstStyle/>
          <a:p>
            <a:fld id="{8194C599-13CF-4858-B1C2-ED3636FB102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5018" y="3698537"/>
            <a:ext cx="82456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solidFill>
                  <a:srgbClr val="000000"/>
                </a:solidFill>
              </a:rPr>
              <a:t>Leading my school or district’s evaluation system is like this image because . . .</a:t>
            </a:r>
          </a:p>
        </p:txBody>
      </p:sp>
    </p:spTree>
    <p:extLst>
      <p:ext uri="{BB962C8B-B14F-4D97-AF65-F5344CB8AC3E}">
        <p14:creationId xmlns:p14="http://schemas.microsoft.com/office/powerpoint/2010/main" val="1193386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01040" y="2169478"/>
            <a:ext cx="7543800" cy="2044382"/>
          </a:xfrm>
        </p:spPr>
        <p:txBody>
          <a:bodyPr>
            <a:normAutofit/>
          </a:bodyPr>
          <a:lstStyle/>
          <a:p>
            <a:r>
              <a:rPr lang="en-US" sz="4800" dirty="0"/>
              <a:t>TPEP Update</a:t>
            </a:r>
            <a:br>
              <a:rPr lang="en-US" sz="4800" dirty="0"/>
            </a:br>
            <a:r>
              <a:rPr lang="en-US" sz="48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5739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194C599-13CF-4858-B1C2-ED3636FB102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819757" y="472886"/>
            <a:ext cx="8243887" cy="520430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 </a:t>
            </a:r>
            <a:r>
              <a:rPr lang="en-US" sz="2400" dirty="0" err="1"/>
              <a:t>iGrant</a:t>
            </a:r>
            <a:r>
              <a:rPr lang="en-US" sz="2400" dirty="0"/>
              <a:t> 664 -  Claim!  Enroll!  Attend!</a:t>
            </a:r>
          </a:p>
          <a:p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 Student Perception Surveys</a:t>
            </a:r>
          </a:p>
          <a:p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 Calibration Videos</a:t>
            </a:r>
          </a:p>
          <a:p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 Students with Disabilities</a:t>
            </a:r>
          </a:p>
          <a:p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 For the good of the order</a:t>
            </a:r>
            <a:r>
              <a:rPr lang="mr-IN" sz="2400" dirty="0"/>
              <a:t>…</a:t>
            </a:r>
            <a:endParaRPr lang="en-US" sz="2400" dirty="0"/>
          </a:p>
          <a:p>
            <a:pPr lvl="6"/>
            <a:r>
              <a:rPr lang="en-US" sz="1950" dirty="0"/>
              <a:t>NBCTs and TPEP</a:t>
            </a:r>
          </a:p>
          <a:p>
            <a:pPr lvl="6"/>
            <a:r>
              <a:rPr lang="en-US" sz="1950" dirty="0"/>
              <a:t>WAC changes</a:t>
            </a:r>
          </a:p>
          <a:p>
            <a:pPr lvl="6"/>
            <a:r>
              <a:rPr lang="en-US" sz="1950" dirty="0"/>
              <a:t>CEL  3.0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239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CONFER WITH YOUR TEAM</a:t>
            </a:r>
            <a:r>
              <a:rPr lang="mr-IN" dirty="0"/>
              <a:t>…</a:t>
            </a:r>
            <a:r>
              <a:rPr lang="en-US" dirty="0"/>
              <a:t>. WHICH STATEMENT IS TRUE FOR YOUR DISTRICT?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721" y="1828800"/>
            <a:ext cx="8243888" cy="4332288"/>
          </a:xfrm>
        </p:spPr>
        <p:txBody>
          <a:bodyPr/>
          <a:lstStyle/>
          <a:p>
            <a:endParaRPr lang="en-US" dirty="0"/>
          </a:p>
          <a:p>
            <a:pPr lvl="2"/>
            <a:r>
              <a:rPr lang="en-US" sz="2800" dirty="0"/>
              <a:t>Framework is your roadmap for all PD and instructional improvement</a:t>
            </a:r>
          </a:p>
          <a:p>
            <a:pPr lvl="2"/>
            <a:endParaRPr lang="en-US" sz="2800" dirty="0"/>
          </a:p>
          <a:p>
            <a:pPr lvl="2"/>
            <a:r>
              <a:rPr lang="en-US" sz="2800" dirty="0"/>
              <a:t>Framework guides growth conversations</a:t>
            </a:r>
          </a:p>
          <a:p>
            <a:pPr lvl="2"/>
            <a:endParaRPr lang="en-US" sz="2800" dirty="0"/>
          </a:p>
          <a:p>
            <a:pPr lvl="2"/>
            <a:r>
              <a:rPr lang="en-US" sz="2800" dirty="0"/>
              <a:t>Framework comes out for evaluation</a:t>
            </a:r>
          </a:p>
          <a:p>
            <a:r>
              <a:rPr lang="en-US" sz="1600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247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THIS STATEMENT?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sz="2000" dirty="0"/>
          </a:p>
          <a:p>
            <a:pPr lvl="2"/>
            <a:r>
              <a:rPr lang="en-US" sz="2800" dirty="0"/>
              <a:t>Your district doesn’t use all of its 664 grant funding</a:t>
            </a:r>
          </a:p>
          <a:p>
            <a:pPr lvl="2"/>
            <a:endParaRPr lang="en-US" sz="2800" dirty="0"/>
          </a:p>
          <a:p>
            <a:pPr lvl="2"/>
            <a:r>
              <a:rPr lang="en-US" sz="2800" dirty="0"/>
              <a:t>Your district uses all of its 664 to meet state requirements for TPEP</a:t>
            </a:r>
          </a:p>
          <a:p>
            <a:pPr lvl="2"/>
            <a:endParaRPr lang="en-US" sz="2800" dirty="0"/>
          </a:p>
          <a:p>
            <a:pPr lvl="2"/>
            <a:r>
              <a:rPr lang="en-US" sz="2800" dirty="0"/>
              <a:t>Your district invests significant local dollars beyond 664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717073"/>
      </p:ext>
    </p:extLst>
  </p:cSld>
  <p:clrMapOvr>
    <a:masterClrMapping/>
  </p:clrMapOvr>
</p:sld>
</file>

<file path=ppt/theme/theme1.xml><?xml version="1.0" encoding="utf-8"?>
<a:theme xmlns:a="http://schemas.openxmlformats.org/drawingml/2006/main" name="OSPI Theme">
  <a:themeElements>
    <a:clrScheme name="Custom 3">
      <a:dk1>
        <a:srgbClr val="5D5B4E"/>
      </a:dk1>
      <a:lt1>
        <a:sysClr val="window" lastClr="FFFFFF"/>
      </a:lt1>
      <a:dk2>
        <a:srgbClr val="5D5B4E"/>
      </a:dk2>
      <a:lt2>
        <a:srgbClr val="FFFFFF"/>
      </a:lt2>
      <a:accent1>
        <a:srgbClr val="3A6983"/>
      </a:accent1>
      <a:accent2>
        <a:srgbClr val="E86948"/>
      </a:accent2>
      <a:accent3>
        <a:srgbClr val="B7C333"/>
      </a:accent3>
      <a:accent4>
        <a:srgbClr val="3A6983"/>
      </a:accent4>
      <a:accent5>
        <a:srgbClr val="E86948"/>
      </a:accent5>
      <a:accent6>
        <a:srgbClr val="B7C333"/>
      </a:accent6>
      <a:hlink>
        <a:srgbClr val="3A6983"/>
      </a:hlink>
      <a:folHlink>
        <a:srgbClr val="5D5B4E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SPI Theme" id="{975B9D64-A010-4728-A034-B1DB01F82974}" vid="{6C17A371-4E02-4608-8E11-1140D583D1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279c20c3caf3300dae6b438536eb8c56">
  <xsd:schema xmlns:xsd="http://www.w3.org/2001/XMLSchema" xmlns:p="http://schemas.microsoft.com/office/2006/metadata/properties" targetNamespace="http://schemas.microsoft.com/office/2006/metadata/properties" ma:root="true" ma:fieldsID="0d2e1ca116041f9e11471c52c4c9d60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557F87-B50E-49BA-A6BA-E01BE22F1535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736C7E8-B98F-4888-8327-7AB87C9B47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72AAB436-863D-4CDE-ACEA-E1AE01C4FC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OSPI Theme</Template>
  <TotalTime>29174</TotalTime>
  <Words>722</Words>
  <Application>Microsoft Macintosh PowerPoint</Application>
  <PresentationFormat>On-screen Show (4:3)</PresentationFormat>
  <Paragraphs>170</Paragraphs>
  <Slides>22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OSPI Theme</vt:lpstr>
      <vt:lpstr>TPEP Evaluation System Toolkit  </vt:lpstr>
      <vt:lpstr>PowerPoint Presentation</vt:lpstr>
      <vt:lpstr>PowerPoint Presentation</vt:lpstr>
      <vt:lpstr>PowerPoint Presentation</vt:lpstr>
      <vt:lpstr>PowerPoint Presentation</vt:lpstr>
      <vt:lpstr>TPEP Update   </vt:lpstr>
      <vt:lpstr>PowerPoint Presentation</vt:lpstr>
      <vt:lpstr>CONFER WITH YOUR TEAM…. WHICH STATEMENT IS TRUE FOR YOUR DISTRICT?</vt:lpstr>
      <vt:lpstr>WHAT ABOUT THIS STATEMENT?</vt:lpstr>
      <vt:lpstr>Growing Teacher and Principal Practice:   An Evaluation System Toolkit for Districts</vt:lpstr>
      <vt:lpstr>Purpose of the Toolkit</vt:lpstr>
      <vt:lpstr>Structure of the Toolkit</vt:lpstr>
      <vt:lpstr>For our work today:</vt:lpstr>
      <vt:lpstr>     Let’s look at Element 4:   Foundational and Routine Procedures  Pages 20-23 </vt:lpstr>
      <vt:lpstr>Foundational and Routine Procedures</vt:lpstr>
      <vt:lpstr>In your discussion…</vt:lpstr>
      <vt:lpstr>     Deeper Dive into the TPEP “Toolkit”   </vt:lpstr>
      <vt:lpstr> </vt:lpstr>
      <vt:lpstr>Deeper Dive</vt:lpstr>
      <vt:lpstr>   Team Huddle:     What idea(s) will be useful to remember and consider?   What are our next steps?  What questions do we have?   How can ESD and OSPI be helpful?</vt:lpstr>
      <vt:lpstr>Access the most recent version of the Toolkit at this link: </vt:lpstr>
      <vt:lpstr>Send suggestions and comments to   Sue.Anderson@k12.wa.us   Thank you!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Washington State Teacher/Principal Evaluation Program</dc:title>
  <dc:creator>Linda Pady</dc:creator>
  <cp:lastModifiedBy>Jeanne</cp:lastModifiedBy>
  <cp:revision>1190</cp:revision>
  <cp:lastPrinted>2019-04-29T19:48:03Z</cp:lastPrinted>
  <dcterms:created xsi:type="dcterms:W3CDTF">2012-03-28T20:51:55Z</dcterms:created>
  <dcterms:modified xsi:type="dcterms:W3CDTF">2019-05-22T20:57:37Z</dcterms:modified>
</cp:coreProperties>
</file>