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25"/>
  </p:notesMasterIdLst>
  <p:handoutMasterIdLst>
    <p:handoutMasterId r:id="rId26"/>
  </p:handoutMasterIdLst>
  <p:sldIdLst>
    <p:sldId id="256" r:id="rId5"/>
    <p:sldId id="739" r:id="rId6"/>
    <p:sldId id="760" r:id="rId7"/>
    <p:sldId id="724" r:id="rId8"/>
    <p:sldId id="734" r:id="rId9"/>
    <p:sldId id="762" r:id="rId10"/>
    <p:sldId id="661" r:id="rId11"/>
    <p:sldId id="750" r:id="rId12"/>
    <p:sldId id="735" r:id="rId13"/>
    <p:sldId id="736" r:id="rId14"/>
    <p:sldId id="737" r:id="rId15"/>
    <p:sldId id="738" r:id="rId16"/>
    <p:sldId id="741" r:id="rId17"/>
    <p:sldId id="742" r:id="rId18"/>
    <p:sldId id="680" r:id="rId19"/>
    <p:sldId id="753" r:id="rId20"/>
    <p:sldId id="767" r:id="rId21"/>
    <p:sldId id="689" r:id="rId22"/>
    <p:sldId id="764" r:id="rId23"/>
    <p:sldId id="761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BDC68-A074-48C2-B55A-C12693B3E4D2}">
          <p14:sldIdLst>
            <p14:sldId id="256"/>
            <p14:sldId id="739"/>
            <p14:sldId id="760"/>
            <p14:sldId id="724"/>
            <p14:sldId id="734"/>
            <p14:sldId id="762"/>
            <p14:sldId id="661"/>
            <p14:sldId id="750"/>
            <p14:sldId id="735"/>
            <p14:sldId id="736"/>
            <p14:sldId id="737"/>
            <p14:sldId id="738"/>
            <p14:sldId id="741"/>
            <p14:sldId id="742"/>
            <p14:sldId id="680"/>
            <p14:sldId id="753"/>
            <p14:sldId id="767"/>
            <p14:sldId id="689"/>
            <p14:sldId id="764"/>
            <p14:sldId id="7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">
          <p15:clr>
            <a:srgbClr val="A4A3A4"/>
          </p15:clr>
        </p15:guide>
        <p15:guide id="2" orient="horz" pos="3630">
          <p15:clr>
            <a:srgbClr val="A4A3A4"/>
          </p15:clr>
        </p15:guide>
        <p15:guide id="3" orient="horz" pos="665">
          <p15:clr>
            <a:srgbClr val="A4A3A4"/>
          </p15:clr>
        </p15:guide>
        <p15:guide id="4" orient="horz" pos="857">
          <p15:clr>
            <a:srgbClr val="A4A3A4"/>
          </p15:clr>
        </p15:guide>
        <p15:guide id="5" pos="4789">
          <p15:clr>
            <a:srgbClr val="A4A3A4"/>
          </p15:clr>
        </p15:guide>
        <p15:guide id="6" pos="3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eber" initials="g" lastIdx="20" clrIdx="0"/>
  <p:cmAuthor id="1" name="Kathy Whitlock" initials="KW" lastIdx="1" clrIdx="1"/>
  <p:cmAuthor id="2" name="Jeann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F9735D"/>
    <a:srgbClr val="FF4F4F"/>
    <a:srgbClr val="FFFF66"/>
    <a:srgbClr val="19646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78584" autoAdjust="0"/>
  </p:normalViewPr>
  <p:slideViewPr>
    <p:cSldViewPr snapToGrid="0">
      <p:cViewPr varScale="1">
        <p:scale>
          <a:sx n="70" d="100"/>
          <a:sy n="70" d="100"/>
        </p:scale>
        <p:origin x="-872" y="-104"/>
      </p:cViewPr>
      <p:guideLst>
        <p:guide orient="horz" pos="35"/>
        <p:guide orient="horz" pos="3630"/>
        <p:guide orient="horz" pos="665"/>
        <p:guide orient="horz" pos="857"/>
        <p:guide pos="4789"/>
        <p:guide pos="373"/>
      </p:guideLst>
    </p:cSldViewPr>
  </p:slideViewPr>
  <p:outlineViewPr>
    <p:cViewPr>
      <p:scale>
        <a:sx n="33" d="100"/>
        <a:sy n="33" d="100"/>
      </p:scale>
      <p:origin x="0" y="26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4272"/>
    </p:cViewPr>
  </p:sorterViewPr>
  <p:notesViewPr>
    <p:cSldViewPr snapToGrid="0">
      <p:cViewPr>
        <p:scale>
          <a:sx n="100" d="100"/>
          <a:sy n="100" d="100"/>
        </p:scale>
        <p:origin x="-1432" y="-80"/>
      </p:cViewPr>
      <p:guideLst>
        <p:guide orient="horz" pos="2929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5T10:50:43.12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408BB3B8-BA38-490D-8389-AB687964B7A5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7ECD4904-14C0-4C9C-BB2A-FD9509599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EEB0623B-EE6C-44D7-818E-E21E2DCF3F76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9" rIns="93135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3135" tIns="46569" rIns="93135" bIns="465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9EDE6250-C1F4-4909-A62B-AA110E59B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Facilitator – See Facilitator Directions on Agenda Document.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2DF4-C2FC-493F-A4EF-61AD2E12E5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6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52400"/>
              <a:ext cx="2514600" cy="670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tpep-logo-projec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914400"/>
              <a:ext cx="1600200" cy="1600200"/>
            </a:xfrm>
            <a:prstGeom prst="rect">
              <a:avLst/>
            </a:prstGeom>
            <a:effectLst/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04800"/>
              <a:ext cx="9144000" cy="76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5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A09-0B55-4CD1-A2F5-9AE0900A4AE6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794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E7D-A6C4-4F0F-B083-E21CB9326E0C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76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4662" y="1233488"/>
            <a:ext cx="8243888" cy="492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4661" y="1233488"/>
            <a:ext cx="4087368" cy="492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33488"/>
            <a:ext cx="4086352" cy="49204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31182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4663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31182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7ED-B104-40F3-ADEA-4532734BE1FC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C2DF-6CE3-4EBE-A5D6-76CE0E512D39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-1"/>
            <a:ext cx="1471447" cy="6858004"/>
            <a:chOff x="1" y="-1"/>
            <a:chExt cx="1471447" cy="6858004"/>
          </a:xfrm>
        </p:grpSpPr>
        <p:sp>
          <p:nvSpPr>
            <p:cNvPr id="15" name="Rectangle 14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6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CF3A-D5E5-4E77-82EB-3BE54CCC1982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AFA2-E8B8-4229-A062-78E018143526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942-21BD-49A6-AEBE-10DDB08256F3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1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0"/>
            <a:ext cx="5872163" cy="521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558" y="168378"/>
            <a:ext cx="5542157" cy="2169825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bg2"/>
                </a:solidFill>
                <a:effectLst>
                  <a:glow rad="254000">
                    <a:schemeClr val="bg1">
                      <a:alpha val="30000"/>
                    </a:schemeClr>
                  </a:glow>
                </a:effectLst>
              </a:rPr>
              <a:t>This photo is a placeholder. Click on the photo to add you own picture. Make sure your image does not overlap the banner and logo at the bottom.</a:t>
            </a:r>
            <a:endParaRPr lang="en-US" sz="2700" dirty="0">
              <a:solidFill>
                <a:schemeClr val="bg2"/>
              </a:solidFill>
              <a:effectLst>
                <a:glow rad="254000">
                  <a:schemeClr val="bg1"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0407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75173" y="0"/>
            <a:ext cx="480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529A53-E9EE-46AD-9FD5-78FB423C0D94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5611" y="6461628"/>
            <a:ext cx="984019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32273" y="5545385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51" y="5545385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1" y="5966468"/>
            <a:ext cx="1854203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0D86489-2CD6-476C-844C-D197A4AFFFE9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8760" y="561484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979195"/>
            <a:ext cx="984019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2960" y="5549604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746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stp-wa.org/cstp2013/wp-content/uploads/2018/02/EvaluationSystemToolkitDRAFTFeb18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3553" y="758825"/>
            <a:ext cx="7543800" cy="1527175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TPEP Evaluation System Toolkit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143" y="2576286"/>
            <a:ext cx="363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/>
                <a:cs typeface="Bookman Old Style"/>
              </a:rPr>
              <a:t>FEBRUARY 27, 2019</a:t>
            </a:r>
            <a:endParaRPr lang="en-US" b="1" dirty="0">
              <a:latin typeface="Bookman Old Style"/>
              <a:cs typeface="Bookman Old Style"/>
            </a:endParaRPr>
          </a:p>
        </p:txBody>
      </p:sp>
      <p:pic>
        <p:nvPicPr>
          <p:cNvPr id="2" name="Picture 1" descr="NEWESD101_50th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11" y="3450553"/>
            <a:ext cx="4888775" cy="22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1" y="1828800"/>
            <a:ext cx="8243888" cy="43322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Provide a “touchstone” for best practices in educator growth and evaluation.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Offer a “third point” for discussions about effective and ineffective practices, and for future planning.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24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5170"/>
            <a:ext cx="7886700" cy="646982"/>
          </a:xfrm>
        </p:spPr>
        <p:txBody>
          <a:bodyPr>
            <a:noAutofit/>
          </a:bodyPr>
          <a:lstStyle/>
          <a:p>
            <a:r>
              <a:rPr lang="en-US" sz="4000" dirty="0" smtClean="0"/>
              <a:t>Structure of the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1548"/>
            <a:ext cx="7886700" cy="390565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Four elements</a:t>
            </a:r>
            <a:r>
              <a:rPr lang="en-US" sz="1800" dirty="0" smtClean="0"/>
              <a:t>:  </a:t>
            </a:r>
          </a:p>
          <a:p>
            <a:pPr lvl="1"/>
            <a:r>
              <a:rPr lang="en-US" sz="1800" dirty="0" smtClean="0"/>
              <a:t>District Leadership</a:t>
            </a:r>
          </a:p>
          <a:p>
            <a:pPr lvl="1"/>
            <a:r>
              <a:rPr lang="en-US" sz="1800" dirty="0" smtClean="0"/>
              <a:t>Professional Learning – Teachers</a:t>
            </a:r>
          </a:p>
          <a:p>
            <a:pPr lvl="1"/>
            <a:r>
              <a:rPr lang="en-US" sz="1800" dirty="0" smtClean="0"/>
              <a:t>Professional Learning – Principals and Principal Evaluators</a:t>
            </a:r>
          </a:p>
          <a:p>
            <a:pPr lvl="1"/>
            <a:r>
              <a:rPr lang="en-US" sz="1800" dirty="0" smtClean="0"/>
              <a:t>Foundational and Routine Procedures</a:t>
            </a:r>
          </a:p>
          <a:p>
            <a:r>
              <a:rPr lang="en-US" sz="1800" b="1" dirty="0" smtClean="0"/>
              <a:t>For each element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Description</a:t>
            </a:r>
          </a:p>
          <a:p>
            <a:pPr lvl="1"/>
            <a:r>
              <a:rPr lang="en-US" sz="1800" dirty="0" smtClean="0"/>
              <a:t>Key indicators of quality practice</a:t>
            </a:r>
          </a:p>
          <a:p>
            <a:pPr lvl="1"/>
            <a:r>
              <a:rPr lang="en-US" sz="1800" dirty="0" smtClean="0"/>
              <a:t>Descriptors for the indicators, with an opportunity to self-assess</a:t>
            </a:r>
          </a:p>
          <a:p>
            <a:pPr lvl="1"/>
            <a:r>
              <a:rPr lang="en-US" sz="1800" dirty="0" smtClean="0"/>
              <a:t>Ideas</a:t>
            </a:r>
            <a:r>
              <a:rPr lang="en-US" sz="1800" dirty="0"/>
              <a:t> </a:t>
            </a:r>
            <a:r>
              <a:rPr lang="en-US" sz="1800" dirty="0" smtClean="0"/>
              <a:t>and examples</a:t>
            </a:r>
          </a:p>
          <a:p>
            <a:pPr lvl="1"/>
            <a:r>
              <a:rPr lang="en-US" sz="1800" dirty="0" smtClean="0"/>
              <a:t>Vignettes of problematic practice and discussion questions</a:t>
            </a:r>
          </a:p>
          <a:p>
            <a:pPr lvl="1"/>
            <a:r>
              <a:rPr lang="en-US" sz="1800" dirty="0" smtClean="0"/>
              <a:t>Resources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032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5315"/>
            <a:ext cx="7886700" cy="774639"/>
          </a:xfrm>
        </p:spPr>
        <p:txBody>
          <a:bodyPr/>
          <a:lstStyle/>
          <a:p>
            <a:r>
              <a:rPr lang="en-US" dirty="0" smtClean="0"/>
              <a:t>For our work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4"/>
            <a:ext cx="7886700" cy="3725740"/>
          </a:xfrm>
        </p:spPr>
        <p:txBody>
          <a:bodyPr>
            <a:noAutofit/>
          </a:bodyPr>
          <a:lstStyle/>
          <a:p>
            <a:r>
              <a:rPr lang="en-US" sz="2000" dirty="0"/>
              <a:t>Where are our district practices strong?  What evidence do we have?</a:t>
            </a:r>
          </a:p>
          <a:p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/>
              <a:t>do we need to concentrate efforts to improve our district practices?  How to best prioritize?</a:t>
            </a:r>
          </a:p>
          <a:p>
            <a:endParaRPr lang="en-US" sz="2000" dirty="0" smtClean="0"/>
          </a:p>
          <a:p>
            <a:r>
              <a:rPr lang="en-US" sz="2000" dirty="0" smtClean="0"/>
              <a:t>Who </a:t>
            </a:r>
            <a:r>
              <a:rPr lang="en-US" sz="2000" dirty="0"/>
              <a:t>else needs to be in this conversation?</a:t>
            </a:r>
          </a:p>
          <a:p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additional ideas do you have for vignettes, resources, etc.?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21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662" y="155575"/>
            <a:ext cx="8243888" cy="1681851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solidFill>
                  <a:srgbClr val="1F777E"/>
                </a:solidFill>
                <a:latin typeface="+mj-lt"/>
              </a:rPr>
              <a:t>Lets look at Element 4:  </a:t>
            </a:r>
            <a:br>
              <a:rPr lang="en-US" sz="3200" dirty="0" smtClean="0">
                <a:solidFill>
                  <a:srgbClr val="1F777E"/>
                </a:solidFill>
                <a:latin typeface="+mj-lt"/>
              </a:rPr>
            </a:br>
            <a:r>
              <a:rPr lang="en-US" sz="3200" dirty="0" smtClean="0">
                <a:solidFill>
                  <a:srgbClr val="1F777E"/>
                </a:solidFill>
                <a:latin typeface="+mj-lt"/>
              </a:rPr>
              <a:t>Foundational and Routine Procedures  Pages 19-22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3"/>
            <a:ext cx="7886700" cy="4172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Description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Key </a:t>
            </a:r>
            <a:r>
              <a:rPr lang="en-US" sz="2400" dirty="0"/>
              <a:t>indicators of quality </a:t>
            </a:r>
            <a:r>
              <a:rPr lang="en-US" sz="2400" dirty="0" smtClean="0"/>
              <a:t>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Descriptors </a:t>
            </a:r>
            <a:r>
              <a:rPr lang="en-US" sz="2400" dirty="0"/>
              <a:t>for the indicators, with an opportunity to </a:t>
            </a:r>
            <a:r>
              <a:rPr lang="en-US" sz="2400" dirty="0" smtClean="0"/>
              <a:t>self-assess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Ideas and 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Vignettes </a:t>
            </a:r>
            <a:r>
              <a:rPr lang="en-US" sz="2400" dirty="0"/>
              <a:t>of problematic practice and discussion </a:t>
            </a:r>
            <a:r>
              <a:rPr lang="en-US" sz="2400" dirty="0" smtClean="0"/>
              <a:t>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Resources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91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/>
              <a:t>Foundational and Routine Procedures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854316"/>
            <a:ext cx="8243888" cy="5306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 smtClean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000" dirty="0"/>
              <a:t>*</a:t>
            </a:r>
            <a:r>
              <a:rPr lang="en-US" sz="3000" dirty="0" smtClean="0"/>
              <a:t> Where </a:t>
            </a:r>
            <a:r>
              <a:rPr lang="en-US" sz="3000" dirty="0"/>
              <a:t>are our district practices strong?  What evidence do we have?</a:t>
            </a:r>
          </a:p>
          <a:p>
            <a:pPr marL="0" indent="0">
              <a:buNone/>
            </a:pPr>
            <a:r>
              <a:rPr lang="en-US" sz="3000" dirty="0" smtClean="0"/>
              <a:t> *Where </a:t>
            </a:r>
            <a:r>
              <a:rPr lang="en-US" sz="3000" dirty="0"/>
              <a:t>do we need to concentrate efforts to improve our district </a:t>
            </a:r>
            <a:r>
              <a:rPr lang="en-US" sz="3000" dirty="0" smtClean="0"/>
              <a:t>	practices</a:t>
            </a:r>
            <a:r>
              <a:rPr lang="en-US" sz="3000" dirty="0"/>
              <a:t>?  How to best prioritize</a:t>
            </a:r>
            <a:r>
              <a:rPr lang="en-US" sz="3000" dirty="0" smtClean="0"/>
              <a:t>?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*Who </a:t>
            </a:r>
            <a:r>
              <a:rPr lang="en-US" sz="3000" dirty="0"/>
              <a:t>else needs to be in this conversation?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*What </a:t>
            </a:r>
            <a:r>
              <a:rPr lang="en-US" sz="3000" dirty="0"/>
              <a:t>additional ideas do you have for </a:t>
            </a:r>
            <a:r>
              <a:rPr lang="en-US" sz="3000" dirty="0" smtClean="0"/>
              <a:t>			vignettes</a:t>
            </a:r>
            <a:r>
              <a:rPr lang="en-US" sz="3000" dirty="0"/>
              <a:t>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2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50" y="769938"/>
            <a:ext cx="8243888" cy="102393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 smtClean="0"/>
              <a:t>Deeper </a:t>
            </a:r>
            <a:r>
              <a:rPr lang="en-US" dirty="0"/>
              <a:t>Dive into the TPEP “Toolkit</a:t>
            </a:r>
            <a:r>
              <a:rPr lang="en-US" dirty="0" smtClean="0"/>
              <a:t>” 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2300288"/>
            <a:ext cx="8243888" cy="4927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Participants choose to learn more about two of the other elements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one role alike, one “wild card”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“Team Huddle” </a:t>
            </a:r>
            <a:r>
              <a:rPr lang="en-US" sz="2800" dirty="0">
                <a:solidFill>
                  <a:schemeClr val="tx1"/>
                </a:solidFill>
              </a:rPr>
              <a:t>to share insights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00113" y="155575"/>
            <a:ext cx="8243887" cy="10239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47932"/>
            <a:ext cx="7223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1:  District Leadership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3-6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2:  Professional Learning  for Teachers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7-12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3:  Professional Learning  for Principals and Principal Evaluators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13-18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0873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 smtClean="0"/>
              <a:t>Deeper Dive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1778000"/>
            <a:ext cx="8125052" cy="4383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 smtClean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000" dirty="0"/>
              <a:t>*</a:t>
            </a:r>
            <a:r>
              <a:rPr lang="en-US" sz="3000" dirty="0" smtClean="0"/>
              <a:t> Where </a:t>
            </a:r>
            <a:r>
              <a:rPr lang="en-US" sz="3000" dirty="0"/>
              <a:t>are our district practices strong?  What evidence do we have?</a:t>
            </a:r>
          </a:p>
          <a:p>
            <a:pPr marL="0" indent="0">
              <a:buNone/>
            </a:pPr>
            <a:r>
              <a:rPr lang="en-US" sz="3000" dirty="0" smtClean="0"/>
              <a:t> *Where </a:t>
            </a:r>
            <a:r>
              <a:rPr lang="en-US" sz="3000" dirty="0"/>
              <a:t>do we need to concentrate efforts to improve our district </a:t>
            </a:r>
            <a:r>
              <a:rPr lang="en-US" sz="3000" dirty="0" smtClean="0"/>
              <a:t>	practices</a:t>
            </a:r>
            <a:r>
              <a:rPr lang="en-US" sz="3000" dirty="0"/>
              <a:t>?  How to best prioritize</a:t>
            </a:r>
            <a:r>
              <a:rPr lang="en-US" sz="3000" dirty="0" smtClean="0"/>
              <a:t>?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*Who </a:t>
            </a:r>
            <a:r>
              <a:rPr lang="en-US" sz="3000" dirty="0"/>
              <a:t>else needs to be in this conversation?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*What </a:t>
            </a:r>
            <a:r>
              <a:rPr lang="en-US" sz="3000" dirty="0"/>
              <a:t>additional ideas do you have for </a:t>
            </a:r>
            <a:r>
              <a:rPr lang="en-US" sz="3000" dirty="0" smtClean="0"/>
              <a:t>			vignettes</a:t>
            </a:r>
            <a:r>
              <a:rPr lang="en-US" sz="3000" dirty="0"/>
              <a:t>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3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243" y="1593066"/>
            <a:ext cx="8243888" cy="3870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Team Huddle: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idea(s) will </a:t>
            </a: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tx1"/>
                </a:solidFill>
              </a:rPr>
              <a:t>useful to remember and consider?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are our next steps?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What questions do we have?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can ESD and OSPI be helpful?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464653"/>
                </a:solidFill>
              </a:rPr>
              <a:pPr algn="r"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7287" y="500033"/>
            <a:ext cx="7543800" cy="27607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Access the most recent version of the Toolkit at this link: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7287" y="3194431"/>
            <a:ext cx="7543800" cy="1550097"/>
          </a:xfrm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3600" u="sng" dirty="0">
                <a:hlinkClick r:id="rId2"/>
              </a:rPr>
              <a:t>http://cstp-wa.org/cstp2013/wp-content/uploads/2018/02/EvaluationSystemToolkitDRAFTFeb18.pdf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5000" dirty="0" smtClean="0"/>
              <a:t>CSTP -  Resources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8876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idx="4294967295"/>
          </p:nvPr>
        </p:nvSpPr>
        <p:spPr>
          <a:xfrm>
            <a:off x="335788" y="2534426"/>
            <a:ext cx="8099425" cy="306546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Sue Anderson, Educator Effectiveness @OSPI</a:t>
            </a:r>
          </a:p>
          <a:p>
            <a:pPr algn="ctr"/>
            <a:r>
              <a:rPr lang="en-US" b="1" dirty="0" smtClean="0"/>
              <a:t>Jeanne Harmon, OSPI Contractor</a:t>
            </a:r>
          </a:p>
          <a:p>
            <a:pPr algn="ctr"/>
            <a:r>
              <a:rPr lang="en-US" b="1" dirty="0" smtClean="0"/>
              <a:t>Joy Lansdowne, ESD 101</a:t>
            </a:r>
          </a:p>
          <a:p>
            <a:pPr algn="ctr"/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92714" y="1796143"/>
            <a:ext cx="2815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1013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457" y="758825"/>
            <a:ext cx="7884543" cy="37700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Close the Day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0" y="3776663"/>
            <a:ext cx="6858000" cy="1763712"/>
          </a:xfrm>
        </p:spPr>
        <p:txBody>
          <a:bodyPr/>
          <a:lstStyle/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2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3" y="546397"/>
            <a:ext cx="4351337" cy="4351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2957" y="607357"/>
            <a:ext cx="3522946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000000"/>
                </a:solidFill>
              </a:rPr>
              <a:t>Complete this statement: </a:t>
            </a:r>
          </a:p>
          <a:p>
            <a:r>
              <a:rPr lang="en-US" altLang="en-US" sz="3600" dirty="0" smtClean="0">
                <a:solidFill>
                  <a:srgbClr val="000000"/>
                </a:solidFill>
              </a:rPr>
              <a:t>“Leading </a:t>
            </a:r>
            <a:r>
              <a:rPr lang="en-US" altLang="en-US" sz="3600" dirty="0">
                <a:solidFill>
                  <a:srgbClr val="000000"/>
                </a:solidFill>
              </a:rPr>
              <a:t>my school or district’s evaluation system is like this image because . . </a:t>
            </a:r>
            <a:r>
              <a:rPr lang="en-US" altLang="en-US" sz="3600" dirty="0" smtClean="0">
                <a:solidFill>
                  <a:srgbClr val="000000"/>
                </a:solidFill>
              </a:rPr>
              <a:t>.”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defTabSz="685800"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0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72143" y="526142"/>
            <a:ext cx="8309247" cy="242279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Who’s in the room?     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District Rep</a:t>
            </a:r>
            <a:r>
              <a:rPr lang="en-US" dirty="0"/>
              <a:t> </a:t>
            </a:r>
            <a:r>
              <a:rPr lang="en-US" dirty="0" smtClean="0"/>
              <a:t>shares district, roles at the table and one response to this prompt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018" y="3698537"/>
            <a:ext cx="824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Leading my school or district’s evaluation system is like this image because . . .</a:t>
            </a:r>
          </a:p>
        </p:txBody>
      </p:sp>
    </p:spTree>
    <p:extLst>
      <p:ext uri="{BB962C8B-B14F-4D97-AF65-F5344CB8AC3E}">
        <p14:creationId xmlns:p14="http://schemas.microsoft.com/office/powerpoint/2010/main" val="119338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040" y="2169478"/>
            <a:ext cx="7543800" cy="204438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TPEP Update</a:t>
            </a:r>
            <a:br>
              <a:rPr lang="en-US" sz="4800" dirty="0" smtClean="0"/>
            </a:br>
            <a:r>
              <a:rPr lang="en-US" sz="4800" dirty="0" smtClean="0"/>
              <a:t>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7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63893" y="888522"/>
            <a:ext cx="8243887" cy="520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3429" y="344714"/>
            <a:ext cx="427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RELEVANT TOPICS FOR THE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4663" y="356921"/>
            <a:ext cx="4087368" cy="685800"/>
          </a:xfrm>
        </p:spPr>
        <p:txBody>
          <a:bodyPr/>
          <a:lstStyle/>
          <a:p>
            <a:r>
              <a:rPr lang="en-US" dirty="0"/>
              <a:t>Today’s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7837" y="884680"/>
            <a:ext cx="3895901" cy="5081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Welcome</a:t>
            </a:r>
          </a:p>
          <a:p>
            <a:r>
              <a:rPr lang="en-US" sz="2600" dirty="0" smtClean="0"/>
              <a:t>TPEP Update</a:t>
            </a:r>
          </a:p>
          <a:p>
            <a:r>
              <a:rPr lang="en-US" sz="2600" dirty="0" smtClean="0"/>
              <a:t>Toolkit Introduction </a:t>
            </a:r>
          </a:p>
          <a:p>
            <a:r>
              <a:rPr lang="en-US" sz="2600" dirty="0" smtClean="0"/>
              <a:t>Digging into the Toolkit </a:t>
            </a:r>
          </a:p>
          <a:p>
            <a:r>
              <a:rPr lang="en-US" sz="2600" dirty="0" smtClean="0"/>
              <a:t>District Team Huddle</a:t>
            </a:r>
            <a:r>
              <a:rPr lang="en-US" sz="24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Closing</a:t>
            </a:r>
          </a:p>
          <a:p>
            <a:endParaRPr lang="en-US" sz="26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0564" y="356921"/>
            <a:ext cx="4087368" cy="685800"/>
          </a:xfrm>
        </p:spPr>
        <p:txBody>
          <a:bodyPr/>
          <a:lstStyle/>
          <a:p>
            <a:r>
              <a:rPr lang="en-US" dirty="0" smtClean="0"/>
              <a:t>Learning Target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2031" y="1089711"/>
            <a:ext cx="4059376" cy="49796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600" dirty="0" smtClean="0"/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I have been introduced to the TPEP “Toolkit” and potential leverage points to enhance educator effectiveness in our classrooms and schools. </a:t>
            </a:r>
          </a:p>
          <a:p>
            <a:pPr lvl="0"/>
            <a:endParaRPr lang="en-US" sz="2600" dirty="0" smtClean="0"/>
          </a:p>
          <a:p>
            <a:endParaRPr lang="en-US" sz="2600" dirty="0"/>
          </a:p>
          <a:p>
            <a:pPr lvl="0"/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163F-F901-49E7-B4CF-AE9825D2FB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 descr="C:\Users\kathy.whitlock\AppData\Local\Microsoft\Windows\Temporary Internet Files\Content.IE5\MWCZIW0T\MC900412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04801"/>
            <a:ext cx="14477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4234" y="758825"/>
            <a:ext cx="8479766" cy="3565525"/>
          </a:xfrm>
        </p:spPr>
        <p:txBody>
          <a:bodyPr>
            <a:normAutofit/>
          </a:bodyPr>
          <a:lstStyle/>
          <a:p>
            <a:r>
              <a:rPr lang="en-US" dirty="0" smtClean="0"/>
              <a:t>Growing Teacher and Principal Practice:  </a:t>
            </a:r>
            <a:br>
              <a:rPr lang="en-US" dirty="0" smtClean="0"/>
            </a:br>
            <a:r>
              <a:rPr lang="en-US" dirty="0" smtClean="0"/>
              <a:t>An Evaluation System Toolkit for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and talk…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9221"/>
            <a:ext cx="7886700" cy="34107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 smtClean="0"/>
              <a:t>Look at these two continua.... Discuss where your to locate your district on each:</a:t>
            </a:r>
          </a:p>
          <a:p>
            <a:endParaRPr lang="en-US" sz="3200" dirty="0"/>
          </a:p>
          <a:p>
            <a:pPr lvl="1"/>
            <a:r>
              <a:rPr lang="en-US" sz="2900" dirty="0" smtClean="0"/>
              <a:t>Instructional framework integration</a:t>
            </a:r>
          </a:p>
          <a:p>
            <a:pPr lvl="1"/>
            <a:r>
              <a:rPr lang="en-US" sz="2900" dirty="0" smtClean="0"/>
              <a:t>Resources invested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86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PI Theme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PI Theme" id="{975B9D64-A010-4728-A034-B1DB01F82974}" vid="{6C17A371-4E02-4608-8E11-1140D583D1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6C7E8-B98F-4888-8327-7AB87C9B4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C557F87-B50E-49BA-A6BA-E01BE22F1535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AAB436-863D-4CDE-ACEA-E1AE01C4F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OSPI Theme</Template>
  <TotalTime>28666</TotalTime>
  <Words>541</Words>
  <Application>Microsoft Macintosh PowerPoint</Application>
  <PresentationFormat>On-screen Show (4:3)</PresentationFormat>
  <Paragraphs>147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OSPI Theme</vt:lpstr>
      <vt:lpstr>TPEP Evaluation System Toolkit  </vt:lpstr>
      <vt:lpstr>PowerPoint Presentation</vt:lpstr>
      <vt:lpstr>PowerPoint Presentation</vt:lpstr>
      <vt:lpstr>PowerPoint Presentation</vt:lpstr>
      <vt:lpstr>TPEP Update   </vt:lpstr>
      <vt:lpstr>PowerPoint Presentation</vt:lpstr>
      <vt:lpstr>PowerPoint Presentation</vt:lpstr>
      <vt:lpstr>Growing Teacher and Principal Practice:   An Evaluation System Toolkit for Districts</vt:lpstr>
      <vt:lpstr>Think and talk…</vt:lpstr>
      <vt:lpstr>Purpose of the Toolkit</vt:lpstr>
      <vt:lpstr>Structure of the Toolkit</vt:lpstr>
      <vt:lpstr>For our work today:</vt:lpstr>
      <vt:lpstr>     Lets look at Element 4:   Foundational and Routine Procedures  Pages 19-22 </vt:lpstr>
      <vt:lpstr>Foundational and Routine Procedures</vt:lpstr>
      <vt:lpstr>     Deeper Dive into the TPEP “Toolkit”   </vt:lpstr>
      <vt:lpstr> </vt:lpstr>
      <vt:lpstr>Deeper Dive</vt:lpstr>
      <vt:lpstr>   Team Huddle:     What idea(s) will be useful to remember and consider?   What are our next steps?  What questions do we have?   How can ESD and OSPI be helpful?</vt:lpstr>
      <vt:lpstr>Access the most recent version of the Toolkit at this link: </vt:lpstr>
      <vt:lpstr>Close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Teacher/Principal Evaluation Program</dc:title>
  <dc:creator>Linda Pady</dc:creator>
  <cp:lastModifiedBy>Jeanne</cp:lastModifiedBy>
  <cp:revision>1175</cp:revision>
  <cp:lastPrinted>2018-01-18T21:27:19Z</cp:lastPrinted>
  <dcterms:created xsi:type="dcterms:W3CDTF">2012-03-28T20:51:55Z</dcterms:created>
  <dcterms:modified xsi:type="dcterms:W3CDTF">2019-02-12T21:55:36Z</dcterms:modified>
</cp:coreProperties>
</file>